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5"/>
  </p:sldMasterIdLst>
  <p:notesMasterIdLst>
    <p:notesMasterId r:id="rId48"/>
  </p:notesMasterIdLst>
  <p:handoutMasterIdLst>
    <p:handoutMasterId r:id="rId49"/>
  </p:handoutMasterIdLst>
  <p:sldIdLst>
    <p:sldId id="489" r:id="rId6"/>
    <p:sldId id="609" r:id="rId7"/>
    <p:sldId id="567" r:id="rId8"/>
    <p:sldId id="465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79" r:id="rId21"/>
    <p:sldId id="488" r:id="rId22"/>
    <p:sldId id="601" r:id="rId23"/>
    <p:sldId id="602" r:id="rId24"/>
    <p:sldId id="581" r:id="rId25"/>
    <p:sldId id="582" r:id="rId26"/>
    <p:sldId id="583" r:id="rId27"/>
    <p:sldId id="580" r:id="rId28"/>
    <p:sldId id="604" r:id="rId29"/>
    <p:sldId id="603" r:id="rId30"/>
    <p:sldId id="605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8" r:id="rId44"/>
    <p:sldId id="599" r:id="rId45"/>
    <p:sldId id="608" r:id="rId46"/>
    <p:sldId id="607" r:id="rId47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78" autoAdjust="0"/>
    <p:restoredTop sz="50000" autoAdjust="0"/>
  </p:normalViewPr>
  <p:slideViewPr>
    <p:cSldViewPr>
      <p:cViewPr varScale="1">
        <p:scale>
          <a:sx n="60" d="100"/>
          <a:sy n="60" d="100"/>
        </p:scale>
        <p:origin x="181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12672"/>
    </p:cViewPr>
  </p:sorterViewPr>
  <p:notesViewPr>
    <p:cSldViewPr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FC084-7573-F641-ACD7-B203CC884CF6}" type="datetimeFigureOut">
              <a:rPr kumimoji="1" lang="zh-CN" altLang="en-US" smtClean="0"/>
              <a:t>16/12/22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55AAD-B16F-A646-9070-44BDCBE522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53510-93AC-4CFF-AA3F-5A06DAF66ADA}" type="datetimeFigureOut">
              <a:rPr lang="en-US" smtClean="0"/>
              <a:pPr/>
              <a:t>12/22/16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1FFA0-699A-44D1-8003-6A191E8D3A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9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04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354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719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48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70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497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52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1FFA0-699A-44D1-8003-6A191E8D3A6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1FFA0-699A-44D1-8003-6A191E8D3A6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56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84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8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67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9F24-76BB-9E47-9ED9-25879AB8CB3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04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5" name="TextBox 4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6" name="TextBox 5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8244700" y="4768683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200"/>
            <a:fld id="{6A4DDC6E-F601-5B45-97AD-DFABB948CB49}" type="slidenum">
              <a:rPr lang="en-US" smtClean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</a:t>
            </a:r>
            <a:r>
              <a:rPr lang="fr-FR" b="0" dirty="0" smtClean="0"/>
              <a:t/>
            </a:r>
            <a:br>
              <a:rPr lang="fr-FR" b="0" dirty="0" smtClean="0"/>
            </a:br>
            <a:endParaRPr lang="en-US" dirty="0"/>
          </a:p>
        </p:txBody>
      </p:sp>
      <p:sp>
        <p:nvSpPr>
          <p:cNvPr id="4" name="TextBox 3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5" name="TextBox 4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6" name="TextBox 5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8244698" y="4768682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8244700" y="4768683"/>
            <a:ext cx="4421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457200"/>
            <a:fld id="{881F234D-F948-7F4E-AE63-9B387DC6E229}" type="slidenum">
              <a:rPr lang="en-US" sz="1200" smtClean="0">
                <a:solidFill>
                  <a:srgbClr val="898989"/>
                </a:solidFill>
                <a:ea typeface="ＭＳ Ｐゴシック" pitchFamily="34" charset="-128"/>
              </a:rPr>
              <a:pPr algn="r" defTabSz="457200"/>
              <a:t>‹#›</a:t>
            </a:fld>
            <a:endParaRPr lang="en-US" sz="1200" dirty="0">
              <a:solidFill>
                <a:srgbClr val="898989"/>
              </a:solidFill>
              <a:ea typeface="ＭＳ Ｐゴシック" pitchFamily="34" charset="-128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888" y="533399"/>
            <a:ext cx="7248525" cy="347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7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892" y="1051325"/>
            <a:ext cx="7836540" cy="3188493"/>
          </a:xfrm>
        </p:spPr>
        <p:txBody>
          <a:bodyPr/>
          <a:lstStyle>
            <a:lvl1pPr marL="182880" indent="-182880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/>
              </a:buClr>
              <a:buSzPct val="125000"/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595B5A"/>
                </a:solidFill>
                <a:latin typeface="冬青黑体简体中文 W3" charset="-122"/>
                <a:ea typeface="冬青黑体简体中文 W3" charset="-122"/>
                <a:cs typeface="冬青黑体简体中文 W3" charset="-122"/>
              </a:defRPr>
            </a:lvl1pPr>
            <a:lvl2pPr>
              <a:defRPr lang="zh-CN" altLang="en-US" sz="2000" b="0" kern="1200" dirty="0" smtClean="0">
                <a:solidFill>
                  <a:srgbClr val="595B5A"/>
                </a:solidFill>
                <a:latin typeface="微软雅黑" charset="0"/>
                <a:ea typeface="微软雅黑" charset="0"/>
                <a:cs typeface="微软雅黑" charset="0"/>
              </a:defRPr>
            </a:lvl2pPr>
            <a:lvl3pPr>
              <a:defRPr b="0">
                <a:latin typeface="微软雅黑" charset="0"/>
                <a:ea typeface="微软雅黑" charset="0"/>
                <a:cs typeface="微软雅黑" charset="0"/>
              </a:defRPr>
            </a:lvl3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851385-B520-5F4F-A23F-4B37E4D7ABC0}" type="datetime1">
              <a:rPr kumimoji="1" lang="zh-CN" altLang="en-US" smtClean="0"/>
              <a:t>16/12/22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2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43E2ACB-9D22-5944-BD04-C01C0774A4A0}" type="datetimeFigureOut">
              <a:rPr kumimoji="1" lang="zh-CN" altLang="en-US" smtClean="0"/>
              <a:t>16/12/22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E49-06E8-964A-A4F6-CB9454790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91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3892" y="240506"/>
            <a:ext cx="7248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71592" y="1051324"/>
            <a:ext cx="6600825" cy="318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defTabSz="457200"/>
            <a:fld id="{6A4DDC6E-F601-5B45-97AD-DFABB948CB49}" type="slidenum">
              <a:rPr lang="en-US" smtClean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7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24" r:id="rId3"/>
    <p:sldLayoutId id="214748372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kern="1200" baseline="0">
          <a:solidFill>
            <a:schemeClr val="accent1">
              <a:lumMod val="50000"/>
            </a:schemeClr>
          </a:solidFill>
          <a:latin typeface="微软雅黑" charset="0"/>
          <a:ea typeface="微软雅黑" charset="0"/>
          <a:cs typeface="微软雅黑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00">
          <a:solidFill>
            <a:srgbClr val="F52C1E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880" indent="-182880" algn="l" defTabSz="457200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Clr>
          <a:schemeClr val="accent4"/>
        </a:buClr>
        <a:buSzPct val="125000"/>
        <a:buFont typeface="Arial" pitchFamily="34" charset="0"/>
        <a:buChar char="•"/>
        <a:defRPr sz="1800" kern="1200">
          <a:solidFill>
            <a:srgbClr val="404040"/>
          </a:solidFill>
          <a:latin typeface="微软雅黑" charset="0"/>
          <a:ea typeface="微软雅黑" charset="0"/>
          <a:cs typeface="微软雅黑" charset="0"/>
        </a:defRPr>
      </a:lvl1pPr>
      <a:lvl2pPr marL="365760" indent="-182880" algn="l" defTabSz="457200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chemeClr val="accent3"/>
        </a:buClr>
        <a:buSzPct val="90000"/>
        <a:buFont typeface="Wingdings" charset="2"/>
        <a:buChar char="§"/>
        <a:defRPr sz="1600" kern="1200">
          <a:solidFill>
            <a:srgbClr val="404040"/>
          </a:solidFill>
          <a:latin typeface="微软雅黑" charset="0"/>
          <a:ea typeface="微软雅黑" charset="0"/>
          <a:cs typeface="微软雅黑" charset="0"/>
        </a:defRPr>
      </a:lvl2pPr>
      <a:lvl3pPr marL="548640" indent="-182880" algn="l" defTabSz="457200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chemeClr val="accent4"/>
        </a:buClr>
        <a:buSzPct val="100000"/>
        <a:buFont typeface="Lucida Grande"/>
        <a:buChar char="−"/>
        <a:defRPr sz="1400" kern="1200">
          <a:solidFill>
            <a:srgbClr val="404040"/>
          </a:solidFill>
          <a:latin typeface="微软雅黑" charset="0"/>
          <a:ea typeface="微软雅黑" charset="0"/>
          <a:cs typeface="微软雅黑" charset="0"/>
        </a:defRPr>
      </a:lvl3pPr>
      <a:lvl4pPr marL="776288" indent="-228600" algn="l" defTabSz="4572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3"/>
        </a:buClr>
        <a:buSzPct val="90000"/>
        <a:buFont typeface="Arial" pitchFamily="34" charset="0"/>
        <a:buChar char="•"/>
        <a:defRPr sz="1800" kern="1200">
          <a:solidFill>
            <a:srgbClr val="595B5A"/>
          </a:solidFill>
          <a:latin typeface="+mn-lt"/>
          <a:ea typeface="ＭＳ Ｐゴシック" charset="0"/>
          <a:cs typeface="+mn-cs"/>
        </a:defRPr>
      </a:lvl4pPr>
      <a:lvl5pPr marL="958850" indent="-228600" algn="l" defTabSz="4572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3"/>
        </a:buClr>
        <a:buSzPct val="90000"/>
        <a:buFont typeface="Arial" pitchFamily="34" charset="0"/>
        <a:buChar char="•"/>
        <a:defRPr sz="1800" kern="1200">
          <a:solidFill>
            <a:srgbClr val="595B5A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vuefe.cn/guide/components.html#&#21160;&#24577;&#32452;&#20214;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vuefe.cn/guide/custom-directive.html#&#38057;&#23376;&#20989;&#25968;&#21442;&#25968;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vuefe.cn/api/#VNode&#25509;&#21475;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touch" TargetMode="External"/><Relationship Id="rId4" Type="http://schemas.openxmlformats.org/officeDocument/2006/relationships/hyperlink" Target="https://github.com/vuejs/vuex" TargetMode="External"/><Relationship Id="rId5" Type="http://schemas.openxmlformats.org/officeDocument/2006/relationships/hyperlink" Target="https://github.com/vuejs/vue-router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vuejs/vue-ele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ry.io/for/vue/" TargetMode="External"/><Relationship Id="rId4" Type="http://schemas.openxmlformats.org/officeDocument/2006/relationships/hyperlink" Target="https://vuefe.cn/guide/single-file-component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entry.io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vuejs/vuex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9037" y="2237001"/>
            <a:ext cx="3647661" cy="466182"/>
          </a:xfrm>
        </p:spPr>
        <p:txBody>
          <a:bodyPr>
            <a:noAutofit/>
          </a:bodyPr>
          <a:lstStyle/>
          <a:p>
            <a:r>
              <a:rPr kumimoji="1" lang="en-US" altLang="zh-CN" sz="3300" dirty="0" err="1" smtClean="0"/>
              <a:t>Vue</a:t>
            </a:r>
            <a:r>
              <a:rPr kumimoji="1" lang="zh-CN" altLang="en-US" sz="3300" smtClean="0"/>
              <a:t>高级特性</a:t>
            </a:r>
            <a:endParaRPr kumimoji="1" lang="zh-CN" altLang="en-US" sz="3300" dirty="0"/>
          </a:p>
        </p:txBody>
      </p:sp>
      <p:sp>
        <p:nvSpPr>
          <p:cNvPr id="4" name="矩形 3"/>
          <p:cNvSpPr/>
          <p:nvPr/>
        </p:nvSpPr>
        <p:spPr>
          <a:xfrm>
            <a:off x="5092065" y="1928812"/>
            <a:ext cx="4051936" cy="12773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0" y="1928812"/>
            <a:ext cx="389366" cy="12773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grpSp>
        <p:nvGrpSpPr>
          <p:cNvPr id="20" name="组 19"/>
          <p:cNvGrpSpPr/>
          <p:nvPr/>
        </p:nvGrpSpPr>
        <p:grpSpPr>
          <a:xfrm>
            <a:off x="1018763" y="1938751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  <p:pic>
        <p:nvPicPr>
          <p:cNvPr id="13" name="Picture 6" descr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94"/>
            <a:ext cx="9144000" cy="51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"/>
          <p:cNvSpPr txBox="1">
            <a:spLocks/>
          </p:cNvSpPr>
          <p:nvPr/>
        </p:nvSpPr>
        <p:spPr bwMode="auto">
          <a:xfrm>
            <a:off x="1783277" y="1084073"/>
            <a:ext cx="4301560" cy="46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 b="1" kern="1200" baseline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  <a:lvl2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rgbClr val="F52C1E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kumimoji="1" lang="en-US" altLang="zh-CN" sz="3600" dirty="0" err="1" smtClean="0"/>
              <a:t>Vue</a:t>
            </a:r>
            <a:r>
              <a:rPr kumimoji="1" lang="zh-CN" altLang="en-US" sz="3600" dirty="0" smtClean="0"/>
              <a:t>高级特性</a:t>
            </a:r>
          </a:p>
        </p:txBody>
      </p:sp>
    </p:spTree>
    <p:extLst>
      <p:ext uri="{BB962C8B-B14F-4D97-AF65-F5344CB8AC3E}">
        <p14:creationId xmlns:p14="http://schemas.microsoft.com/office/powerpoint/2010/main" val="21205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2.3</a:t>
            </a:r>
            <a:r>
              <a:rPr lang="zh-CN" altLang="en-US" dirty="0" smtClean="0"/>
              <a:t> 初始渲染的过渡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可以通过</a:t>
            </a:r>
            <a:r>
              <a:rPr lang="en-US" altLang="zh-CN" dirty="0" smtClean="0"/>
              <a:t>appear</a:t>
            </a:r>
            <a:r>
              <a:rPr lang="zh-CN" altLang="en-US" dirty="0" smtClean="0"/>
              <a:t>特性设置节点在初始渲染的过渡</a:t>
            </a:r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 smtClean="0"/>
              <a:t>可以自定义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类名</a:t>
            </a:r>
          </a:p>
          <a:p>
            <a:r>
              <a:rPr lang="zh-CN" altLang="en-US" dirty="0" smtClean="0"/>
              <a:t>自定义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钩子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27584" y="12241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973B7"/>
                </a:solidFill>
              </a:rPr>
              <a:t>&lt;transition appear&gt;</a:t>
            </a:r>
            <a:endParaRPr lang="en-US" altLang="zh-CN" dirty="0"/>
          </a:p>
          <a:p>
            <a:r>
              <a:rPr lang="en-US" altLang="zh-CN" dirty="0">
                <a:solidFill>
                  <a:srgbClr val="B3B3B3"/>
                </a:solidFill>
              </a:rPr>
              <a:t>&lt;!-- ... --&gt;</a:t>
            </a:r>
            <a:endParaRPr lang="en-US" altLang="zh-CN" dirty="0"/>
          </a:p>
          <a:p>
            <a:r>
              <a:rPr lang="en-US" altLang="zh-CN" dirty="0">
                <a:solidFill>
                  <a:srgbClr val="2973B7"/>
                </a:solidFill>
              </a:rPr>
              <a:t>&lt;/transition&gt;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74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2.4</a:t>
            </a:r>
            <a:r>
              <a:rPr lang="zh-CN" altLang="en-US" dirty="0" smtClean="0"/>
              <a:t> 多个元素的过渡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/>
              <a:t>最常见的多标签过渡是一个列表和描述这个列表为空消息的</a:t>
            </a:r>
            <a:r>
              <a:rPr lang="zh-CN" altLang="en-US" dirty="0" smtClean="0"/>
              <a:t>元素</a:t>
            </a: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 smtClean="0"/>
              <a:t>过渡模式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576" y="1222691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2973B7"/>
                </a:solidFill>
              </a:rPr>
              <a:t>transition</a:t>
            </a:r>
            <a:r>
              <a:rPr lang="en-US" altLang="zh-CN" dirty="0">
                <a:solidFill>
                  <a:srgbClr val="2973B7"/>
                </a:solidFill>
              </a:rPr>
              <a:t>&gt;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&lt;button v-if="</a:t>
            </a:r>
            <a:r>
              <a:rPr lang="en-US" altLang="zh-CN" dirty="0" err="1">
                <a:solidFill>
                  <a:srgbClr val="2973B7"/>
                </a:solidFill>
              </a:rPr>
              <a:t>isEditing</a:t>
            </a:r>
            <a:r>
              <a:rPr lang="en-US" altLang="zh-CN" dirty="0">
                <a:solidFill>
                  <a:srgbClr val="2973B7"/>
                </a:solidFill>
              </a:rPr>
              <a:t>" key="save"&gt;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Save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&lt;/button&gt;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&lt;button v-else key="edit"&gt;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Edit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&lt;/button&gt;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&lt;/transition&gt;</a:t>
            </a:r>
          </a:p>
          <a:p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67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2.5</a:t>
            </a:r>
            <a:r>
              <a:rPr lang="zh-CN" altLang="en-US" dirty="0" smtClean="0"/>
              <a:t> 多个组件的过渡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/>
              <a:t>多个组件的过渡很简单很多 </a:t>
            </a:r>
            <a:r>
              <a:rPr lang="en-US" altLang="zh-CN" dirty="0"/>
              <a:t>- </a:t>
            </a:r>
            <a:r>
              <a:rPr lang="zh-CN" altLang="en-US" dirty="0"/>
              <a:t>我们不需要使用 </a:t>
            </a:r>
            <a:r>
              <a:rPr lang="en-US" altLang="zh-CN" dirty="0"/>
              <a:t>key</a:t>
            </a:r>
            <a:r>
              <a:rPr lang="zh-CN" altLang="en-US" dirty="0"/>
              <a:t> 特性。相反，我们只需要使用</a:t>
            </a:r>
            <a:r>
              <a:rPr lang="zh-CN" altLang="en-US" dirty="0">
                <a:hlinkClick r:id="rId2"/>
              </a:rPr>
              <a:t>动态组件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19672" y="149163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2973B7"/>
                </a:solidFill>
              </a:rPr>
              <a:t>new </a:t>
            </a:r>
            <a:r>
              <a:rPr lang="en-US" altLang="zh-CN" dirty="0" err="1">
                <a:solidFill>
                  <a:srgbClr val="2973B7"/>
                </a:solidFill>
              </a:rPr>
              <a:t>Vue</a:t>
            </a:r>
            <a:r>
              <a:rPr lang="en-US" altLang="zh-CN" dirty="0">
                <a:solidFill>
                  <a:srgbClr val="2973B7"/>
                </a:solidFill>
              </a:rPr>
              <a:t>({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el: '#transition-components-demo',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data: {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view: 'v-a'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},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components: {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'v-a': {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template: '&lt;div&gt;Component A&lt;/div&gt;'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},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'v-b': {</a:t>
            </a:r>
          </a:p>
          <a:p>
            <a:r>
              <a:rPr lang="en-US" altLang="zh-CN" dirty="0">
                <a:solidFill>
                  <a:srgbClr val="2973B7"/>
                </a:solidFill>
              </a:rPr>
              <a:t>template: '&lt;div&gt;Component B&lt;/div</a:t>
            </a:r>
            <a:r>
              <a:rPr lang="en-US" altLang="zh-CN" dirty="0" smtClean="0">
                <a:solidFill>
                  <a:srgbClr val="2973B7"/>
                </a:solidFill>
              </a:rPr>
              <a:t>&gt;’}</a:t>
            </a:r>
            <a:endParaRPr lang="en-US" altLang="zh-CN" dirty="0">
              <a:solidFill>
                <a:srgbClr val="2973B7"/>
              </a:solidFill>
            </a:endParaRPr>
          </a:p>
          <a:p>
            <a:r>
              <a:rPr lang="en-US" altLang="zh-CN" dirty="0" smtClean="0">
                <a:solidFill>
                  <a:srgbClr val="2973B7"/>
                </a:solidFill>
              </a:rPr>
              <a:t>}})</a:t>
            </a:r>
            <a:endParaRPr lang="en-US" altLang="zh-CN" dirty="0">
              <a:solidFill>
                <a:srgbClr val="2973B7"/>
              </a:solidFill>
            </a:endParaRPr>
          </a:p>
          <a:p>
            <a:endParaRPr lang="en-US" altLang="zh-CN" dirty="0">
              <a:solidFill>
                <a:srgbClr val="2973B7"/>
              </a:solidFill>
            </a:endParaRPr>
          </a:p>
          <a:p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9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2.6</a:t>
            </a:r>
            <a:r>
              <a:rPr lang="zh-CN" altLang="en-US" dirty="0" smtClean="0"/>
              <a:t> 列表过渡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列表的进入和离开过渡</a:t>
            </a:r>
          </a:p>
          <a:p>
            <a:r>
              <a:rPr lang="zh-CN" altLang="en-US" dirty="0" smtClean="0"/>
              <a:t>列表的位移过渡</a:t>
            </a:r>
          </a:p>
          <a:p>
            <a:r>
              <a:rPr lang="zh-CN" altLang="en-US" dirty="0" smtClean="0"/>
              <a:t>列表的渐进过渡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51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2.7</a:t>
            </a:r>
            <a:r>
              <a:rPr lang="zh-CN" altLang="en-US" dirty="0" smtClean="0"/>
              <a:t> 可复用的过渡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/>
              <a:t>过渡可以通过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的组件系统实现复用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要</a:t>
            </a:r>
            <a:r>
              <a:rPr lang="zh-CN" altLang="en-US" dirty="0"/>
              <a:t>创建一个可复用过渡组件</a:t>
            </a:r>
            <a:r>
              <a:rPr lang="zh-CN" altLang="en-US" dirty="0" smtClean="0"/>
              <a:t>，需要</a:t>
            </a:r>
            <a:r>
              <a:rPr lang="zh-CN" altLang="en-US" dirty="0"/>
              <a:t>做的就是将 </a:t>
            </a:r>
            <a:r>
              <a:rPr lang="en-US" altLang="zh-CN" dirty="0"/>
              <a:t>&lt;transition&gt;</a:t>
            </a:r>
            <a:r>
              <a:rPr lang="zh-CN" altLang="en-US" dirty="0"/>
              <a:t> 或者</a:t>
            </a:r>
            <a:r>
              <a:rPr lang="en-US" altLang="zh-CN" dirty="0"/>
              <a:t>&lt;transition-group&gt;</a:t>
            </a:r>
            <a:r>
              <a:rPr lang="zh-CN" altLang="en-US" dirty="0"/>
              <a:t> 作为根组件，然后将任何子组件放置在</a:t>
            </a:r>
            <a:r>
              <a:rPr lang="zh-CN" altLang="en-US" dirty="0" smtClean="0"/>
              <a:t>其中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2.8</a:t>
            </a:r>
            <a:r>
              <a:rPr lang="zh-CN" altLang="en-US" dirty="0" smtClean="0"/>
              <a:t> 动态过渡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/>
              <a:t>动态过渡最基本的例子是通过 </a:t>
            </a:r>
            <a:r>
              <a:rPr lang="en-US" altLang="zh-CN" dirty="0"/>
              <a:t>name</a:t>
            </a:r>
            <a:r>
              <a:rPr lang="zh-CN" altLang="en-US" dirty="0"/>
              <a:t> 特性来绑定</a:t>
            </a:r>
            <a:r>
              <a:rPr lang="zh-CN" altLang="en-US" dirty="0" smtClean="0"/>
              <a:t>动态值</a:t>
            </a:r>
          </a:p>
          <a:p>
            <a:r>
              <a:rPr lang="zh-CN" altLang="en-US" dirty="0" smtClean="0"/>
              <a:t>所有</a:t>
            </a:r>
            <a:r>
              <a:rPr lang="zh-CN" altLang="en-US" dirty="0"/>
              <a:t>的过渡特性都是动态绑定</a:t>
            </a:r>
            <a:endParaRPr lang="zh-CN" altLang="en-US" dirty="0" smtClean="0"/>
          </a:p>
          <a:p>
            <a:r>
              <a:rPr lang="zh-CN" altLang="en-US" dirty="0"/>
              <a:t>创建动态过渡的最终方案是组件通过接受 </a:t>
            </a:r>
            <a:r>
              <a:rPr lang="en-US" altLang="zh-CN" dirty="0"/>
              <a:t>props </a:t>
            </a:r>
            <a:r>
              <a:rPr lang="zh-CN" altLang="en-US" dirty="0"/>
              <a:t>来动态修改之前的过渡</a:t>
            </a:r>
          </a:p>
        </p:txBody>
      </p:sp>
    </p:spTree>
    <p:extLst>
      <p:ext uri="{BB962C8B-B14F-4D97-AF65-F5344CB8AC3E}">
        <p14:creationId xmlns:p14="http://schemas.microsoft.com/office/powerpoint/2010/main" val="5433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3. </a:t>
            </a:r>
            <a:r>
              <a:rPr kumimoji="1" lang="zh-CN" altLang="en-US" sz="3600" dirty="0" smtClean="0"/>
              <a:t>过渡状态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85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3.1 </a:t>
            </a:r>
            <a:r>
              <a:rPr kumimoji="1" lang="zh-CN" altLang="en-US" dirty="0" smtClean="0"/>
              <a:t>过渡状态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73412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的过渡系统提供了非常多简单的方法设置进入、离开和列表的动效。那么对于数据元素本身的动效呢，比如：</a:t>
            </a:r>
          </a:p>
          <a:p>
            <a:pPr lvl="1"/>
            <a:r>
              <a:rPr lang="zh-CN" altLang="en-US" dirty="0"/>
              <a:t>数字和运算</a:t>
            </a:r>
          </a:p>
          <a:p>
            <a:pPr lvl="1"/>
            <a:r>
              <a:rPr lang="zh-CN" altLang="en-US" dirty="0"/>
              <a:t>颜色的显示</a:t>
            </a:r>
          </a:p>
          <a:p>
            <a:pPr lvl="1"/>
            <a:r>
              <a:rPr lang="en-US" altLang="zh-CN" dirty="0"/>
              <a:t>SVG </a:t>
            </a:r>
            <a:r>
              <a:rPr lang="zh-CN" altLang="en-US" dirty="0"/>
              <a:t>节点的位置</a:t>
            </a:r>
          </a:p>
          <a:p>
            <a:pPr lvl="1"/>
            <a:r>
              <a:rPr lang="zh-CN" altLang="en-US" dirty="0"/>
              <a:t>元素的大小和其他的属性</a:t>
            </a:r>
          </a:p>
          <a:p>
            <a:pPr marL="0" indent="0">
              <a:buNone/>
            </a:pPr>
            <a:r>
              <a:rPr lang="zh-CN" altLang="en-US" sz="1400" dirty="0"/>
              <a:t>所有的原始数字都被事先存储起来，可以直接转换到数字。做到这一步，我们就可以结合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的响应式和组件系统，使用第三方库来实现切换元素的过渡状态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60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3.1 </a:t>
            </a:r>
            <a:r>
              <a:rPr kumimoji="1" lang="zh-CN" altLang="en-US" dirty="0" smtClean="0"/>
              <a:t>过渡状态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4057428"/>
          </a:xfrm>
        </p:spPr>
        <p:txBody>
          <a:bodyPr/>
          <a:lstStyle/>
          <a:p>
            <a:pPr eaLnBrk="1" hangingPunct="1"/>
            <a:r>
              <a:rPr lang="zh-CN" altLang="en-US" sz="1600" dirty="0" smtClean="0"/>
              <a:t>动态动画与</a:t>
            </a:r>
            <a:r>
              <a:rPr lang="en-US" altLang="zh-CN" sz="1600" dirty="0" smtClean="0"/>
              <a:t>watcher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zh-CN" altLang="en-US" sz="1600" dirty="0"/>
              <a:t>通过 </a:t>
            </a:r>
            <a:r>
              <a:rPr lang="en-US" altLang="zh-CN" sz="1600" dirty="0"/>
              <a:t>watcher </a:t>
            </a:r>
            <a:r>
              <a:rPr lang="zh-CN" altLang="en-US" sz="1600" dirty="0"/>
              <a:t>我们能监听到任何数值属性的数值更新</a:t>
            </a:r>
            <a:r>
              <a:rPr lang="zh-CN" altLang="en-US" sz="1600" dirty="0" smtClean="0"/>
              <a:t>。例子如下：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282490"/>
              </p:ext>
            </p:extLst>
          </p:nvPr>
        </p:nvGraphicFramePr>
        <p:xfrm>
          <a:off x="539552" y="1663121"/>
          <a:ext cx="6600825" cy="982448"/>
        </p:xfrm>
        <a:graphic>
          <a:graphicData uri="http://schemas.openxmlformats.org/drawingml/2006/table">
            <a:tbl>
              <a:tblPr/>
              <a:tblGrid>
                <a:gridCol w="6600825"/>
              </a:tblGrid>
              <a:tr h="98244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&lt;script </a:t>
                      </a:r>
                      <a:r>
                        <a:rPr lang="en-US" sz="1200" dirty="0" err="1">
                          <a:solidFill>
                            <a:srgbClr val="2973B7"/>
                          </a:solidFill>
                          <a:effectLst/>
                        </a:rPr>
                        <a:t>src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"https://</a:t>
                      </a:r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unpkg.com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/tween.js@16.3.4"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&gt;&lt;/script&gt;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&lt;div id=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"animated-number-demo"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&gt;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&lt;input v-</a:t>
                      </a:r>
                      <a:r>
                        <a:rPr lang="en-US" sz="1200" dirty="0" err="1">
                          <a:solidFill>
                            <a:srgbClr val="2973B7"/>
                          </a:solidFill>
                          <a:effectLst/>
                        </a:rPr>
                        <a:t>model.number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"number"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 type=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"number"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 step=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"20"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&gt;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&lt;p&gt;</a:t>
                      </a:r>
                      <a:r>
                        <a:rPr lang="en-US" sz="1200" dirty="0">
                          <a:effectLst/>
                        </a:rPr>
                        <a:t>{{ </a:t>
                      </a:r>
                      <a:r>
                        <a:rPr lang="en-US" sz="1200" dirty="0" err="1">
                          <a:effectLst/>
                        </a:rPr>
                        <a:t>animatedNumber</a:t>
                      </a:r>
                      <a:r>
                        <a:rPr lang="en-US" sz="1200" dirty="0">
                          <a:effectLst/>
                        </a:rPr>
                        <a:t> }}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&lt;/p&gt;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&lt;/div&gt;</a:t>
                      </a:r>
                      <a:endParaRPr lang="en-US" sz="1200" dirty="0">
                        <a:effectLst/>
                      </a:endParaRPr>
                    </a:p>
                  </a:txBody>
                  <a:tcPr marL="61403" marR="61403" marT="30702" marB="307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40804"/>
              </p:ext>
            </p:extLst>
          </p:nvPr>
        </p:nvGraphicFramePr>
        <p:xfrm>
          <a:off x="611560" y="2765426"/>
          <a:ext cx="4696554" cy="4067048"/>
        </p:xfrm>
        <a:graphic>
          <a:graphicData uri="http://schemas.openxmlformats.org/drawingml/2006/table">
            <a:tbl>
              <a:tblPr/>
              <a:tblGrid>
                <a:gridCol w="4696554"/>
              </a:tblGrid>
              <a:tr h="318928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E96900"/>
                          </a:solidFill>
                          <a:effectLst/>
                        </a:rPr>
                        <a:t>new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Vue</a:t>
                      </a:r>
                      <a:r>
                        <a:rPr lang="en-US" sz="1100" dirty="0">
                          <a:effectLst/>
                        </a:rPr>
                        <a:t>({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el: </a:t>
                      </a:r>
                      <a:r>
                        <a:rPr lang="en-US" sz="1100" dirty="0">
                          <a:solidFill>
                            <a:srgbClr val="42B983"/>
                          </a:solidFill>
                          <a:effectLst/>
                        </a:rPr>
                        <a:t>'#animated-number-demo'</a:t>
                      </a:r>
                      <a:r>
                        <a:rPr lang="en-US" sz="1100" dirty="0">
                          <a:effectLst/>
                        </a:rPr>
                        <a:t>,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data: {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number: </a:t>
                      </a:r>
                      <a:r>
                        <a:rPr lang="en-US" sz="1100" dirty="0">
                          <a:solidFill>
                            <a:srgbClr val="AE81FF"/>
                          </a:solidFill>
                          <a:effectLst/>
                        </a:rPr>
                        <a:t>0</a:t>
                      </a:r>
                      <a:r>
                        <a:rPr lang="en-US" sz="1100" dirty="0">
                          <a:effectLst/>
                        </a:rPr>
                        <a:t>,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animatedNumber</a:t>
                      </a:r>
                      <a:r>
                        <a:rPr lang="en-US" sz="1100" dirty="0">
                          <a:effectLst/>
                        </a:rPr>
                        <a:t>: </a:t>
                      </a:r>
                      <a:r>
                        <a:rPr lang="en-US" sz="1100" dirty="0">
                          <a:solidFill>
                            <a:srgbClr val="AE81FF"/>
                          </a:solidFill>
                          <a:effectLst/>
                        </a:rPr>
                        <a:t>0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dirty="0">
                          <a:effectLst/>
                        </a:rPr>
                        <a:t>},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watch: {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number: </a:t>
                      </a:r>
                      <a:r>
                        <a:rPr lang="en-US" sz="11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newValue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oldValue</a:t>
                      </a:r>
                      <a:r>
                        <a:rPr lang="en-US" sz="1100" dirty="0">
                          <a:effectLst/>
                        </a:rPr>
                        <a:t>) {</a:t>
                      </a:r>
                    </a:p>
                    <a:p>
                      <a:r>
                        <a:rPr lang="en-US" sz="11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vm</a:t>
                      </a:r>
                      <a:r>
                        <a:rPr lang="en-US" sz="1100" dirty="0">
                          <a:effectLst/>
                        </a:rPr>
                        <a:t> = </a:t>
                      </a:r>
                      <a:r>
                        <a:rPr lang="en-US" sz="1100" dirty="0">
                          <a:solidFill>
                            <a:srgbClr val="E96900"/>
                          </a:solidFill>
                          <a:effectLst/>
                        </a:rPr>
                        <a:t>this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rgbClr val="A6E22E"/>
                          </a:solidFill>
                          <a:effectLst/>
                        </a:rPr>
                        <a:t>animate</a:t>
                      </a:r>
                      <a:r>
                        <a:rPr lang="en-US" sz="1100" dirty="0">
                          <a:effectLst/>
                        </a:rPr>
                        <a:t> (time) {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requestAnimationFrame</a:t>
                      </a:r>
                      <a:r>
                        <a:rPr lang="en-US" sz="1100" dirty="0">
                          <a:effectLst/>
                        </a:rPr>
                        <a:t>(animate)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TWEEN.update</a:t>
                      </a:r>
                      <a:r>
                        <a:rPr lang="en-US" sz="1100" dirty="0">
                          <a:effectLst/>
                        </a:rPr>
                        <a:t>(time)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100" dirty="0">
                          <a:solidFill>
                            <a:srgbClr val="E96900"/>
                          </a:solidFill>
                          <a:effectLst/>
                        </a:rPr>
                        <a:t>new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TWEEN.Tween</a:t>
                      </a:r>
                      <a:r>
                        <a:rPr lang="en-US" sz="1100" dirty="0">
                          <a:effectLst/>
                        </a:rPr>
                        <a:t>({ </a:t>
                      </a:r>
                      <a:r>
                        <a:rPr lang="en-US" sz="1100" dirty="0" err="1">
                          <a:effectLst/>
                        </a:rPr>
                        <a:t>tweeningNumber</a:t>
                      </a:r>
                      <a:r>
                        <a:rPr lang="en-US" sz="1100" dirty="0">
                          <a:effectLst/>
                        </a:rPr>
                        <a:t>: </a:t>
                      </a:r>
                      <a:r>
                        <a:rPr lang="en-US" sz="1100" dirty="0" err="1">
                          <a:effectLst/>
                        </a:rPr>
                        <a:t>oldValue</a:t>
                      </a:r>
                      <a:r>
                        <a:rPr lang="en-US" sz="1100" dirty="0">
                          <a:effectLst/>
                        </a:rPr>
                        <a:t> })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.easing(</a:t>
                      </a:r>
                      <a:r>
                        <a:rPr lang="en-US" sz="1100" dirty="0" err="1">
                          <a:effectLst/>
                        </a:rPr>
                        <a:t>TWEEN.Easing.Quadratic.Out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.to({ </a:t>
                      </a:r>
                      <a:r>
                        <a:rPr lang="en-US" sz="1100" dirty="0" err="1">
                          <a:effectLst/>
                        </a:rPr>
                        <a:t>tweeningNumber</a:t>
                      </a:r>
                      <a:r>
                        <a:rPr lang="en-US" sz="1100" dirty="0">
                          <a:effectLst/>
                        </a:rPr>
                        <a:t>: </a:t>
                      </a:r>
                      <a:r>
                        <a:rPr lang="en-US" sz="1100" dirty="0" err="1">
                          <a:effectLst/>
                        </a:rPr>
                        <a:t>newValue</a:t>
                      </a:r>
                      <a:r>
                        <a:rPr lang="en-US" sz="1100" dirty="0">
                          <a:effectLst/>
                        </a:rPr>
                        <a:t> }, </a:t>
                      </a:r>
                      <a:r>
                        <a:rPr lang="en-US" sz="1100" dirty="0">
                          <a:solidFill>
                            <a:srgbClr val="AE81FF"/>
                          </a:solidFill>
                          <a:effectLst/>
                        </a:rPr>
                        <a:t>500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err="1">
                          <a:effectLst/>
                        </a:rPr>
                        <a:t>onUpdate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100" dirty="0">
                          <a:effectLst/>
                        </a:rPr>
                        <a:t> () {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vm.animatedNumber</a:t>
                      </a:r>
                      <a:r>
                        <a:rPr lang="en-US" sz="1100" dirty="0">
                          <a:effectLst/>
                        </a:rPr>
                        <a:t> = </a:t>
                      </a:r>
                      <a:r>
                        <a:rPr lang="en-US" sz="1100" dirty="0" err="1">
                          <a:solidFill>
                            <a:srgbClr val="E96900"/>
                          </a:solidFill>
                          <a:effectLst/>
                        </a:rPr>
                        <a:t>this</a:t>
                      </a:r>
                      <a:r>
                        <a:rPr lang="en-US" sz="1100" dirty="0" err="1">
                          <a:effectLst/>
                        </a:rPr>
                        <a:t>.tweeningNumber.toFixed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>
                          <a:solidFill>
                            <a:srgbClr val="AE81FF"/>
                          </a:solidFill>
                          <a:effectLst/>
                        </a:rPr>
                        <a:t>0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})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.start()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animate()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100" dirty="0">
                          <a:effectLst/>
                        </a:rPr>
                        <a:t>})</a:t>
                      </a:r>
                    </a:p>
                  </a:txBody>
                  <a:tcPr marL="43689" marR="43689" marT="21844" marB="21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4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3.1 </a:t>
            </a:r>
            <a:r>
              <a:rPr kumimoji="1" lang="zh-CN" altLang="en-US" dirty="0" smtClean="0"/>
              <a:t>过渡状态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405742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动态状态转换</a:t>
            </a:r>
          </a:p>
          <a:p>
            <a:pPr marL="0" indent="0">
              <a:buNone/>
            </a:pPr>
            <a:r>
              <a:rPr lang="zh-CN" altLang="en-US" sz="1600" dirty="0" smtClean="0"/>
              <a:t>	就</a:t>
            </a:r>
            <a:r>
              <a:rPr lang="zh-CN" altLang="en-US" sz="1600" dirty="0"/>
              <a:t>像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的过渡组件一样，数据背后状态转换会实时更新，这对于原型设计十分有用。当你修改一些变量，即使是一个简单的 </a:t>
            </a:r>
            <a:r>
              <a:rPr lang="en-US" altLang="zh-CN" sz="1600" dirty="0"/>
              <a:t>SVG </a:t>
            </a:r>
            <a:r>
              <a:rPr lang="zh-CN" altLang="en-US" sz="1600" dirty="0"/>
              <a:t>多边形也可是实现很多难以想象的效果。</a:t>
            </a:r>
          </a:p>
          <a:p>
            <a:pPr eaLnBrk="1" hangingPunct="1"/>
            <a:r>
              <a:rPr lang="zh-CN" altLang="en-US" dirty="0" smtClean="0"/>
              <a:t>通过组件组织过渡</a:t>
            </a:r>
          </a:p>
          <a:p>
            <a:pPr marL="0" indent="0">
              <a:buNone/>
            </a:pPr>
            <a:r>
              <a:rPr lang="zh-CN" altLang="en-US" sz="1600" dirty="0" smtClean="0"/>
              <a:t>	管理</a:t>
            </a:r>
            <a:r>
              <a:rPr lang="zh-CN" altLang="en-US" sz="1600" dirty="0"/>
              <a:t>太多的状态转换的很快会接近到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实例或者组件的复杂性，幸好很多的动画可以提取到专用的子组件。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105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816" y="110149"/>
            <a:ext cx="7248525" cy="514350"/>
          </a:xfrm>
        </p:spPr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1691680" y="367324"/>
            <a:ext cx="4180022" cy="4629598"/>
          </a:xfrm>
        </p:spPr>
        <p:txBody>
          <a:bodyPr/>
          <a:lstStyle/>
          <a:p>
            <a:pPr eaLnBrk="1" hangingPunct="1"/>
            <a:r>
              <a:rPr lang="zh-CN" altLang="en-US" sz="1200" dirty="0" smtClean="0"/>
              <a:t>深入响应式原理</a:t>
            </a:r>
          </a:p>
          <a:p>
            <a:pPr eaLnBrk="1" hangingPunct="1"/>
            <a:r>
              <a:rPr lang="zh-CN" altLang="en-US" sz="1200" dirty="0" smtClean="0"/>
              <a:t>过渡效果</a:t>
            </a:r>
          </a:p>
          <a:p>
            <a:pPr eaLnBrk="1" hangingPunct="1"/>
            <a:r>
              <a:rPr lang="zh-CN" altLang="en-US" sz="1200" dirty="0" smtClean="0"/>
              <a:t>过渡状态</a:t>
            </a:r>
          </a:p>
          <a:p>
            <a:pPr eaLnBrk="1" hangingPunct="1"/>
            <a:r>
              <a:rPr lang="en-US" altLang="zh-CN" sz="1200" dirty="0" smtClean="0"/>
              <a:t>Render</a:t>
            </a:r>
            <a:r>
              <a:rPr lang="zh-CN" altLang="en-US" sz="1200" dirty="0" smtClean="0"/>
              <a:t>函数</a:t>
            </a:r>
          </a:p>
          <a:p>
            <a:pPr eaLnBrk="1" hangingPunct="1"/>
            <a:r>
              <a:rPr lang="zh-CN" altLang="en-US" sz="1200" dirty="0" smtClean="0"/>
              <a:t>自定义指令</a:t>
            </a:r>
          </a:p>
          <a:p>
            <a:pPr eaLnBrk="1" hangingPunct="1"/>
            <a:r>
              <a:rPr lang="zh-CN" altLang="en-US" sz="1200" dirty="0" smtClean="0"/>
              <a:t>混合</a:t>
            </a:r>
          </a:p>
          <a:p>
            <a:pPr eaLnBrk="1" hangingPunct="1"/>
            <a:r>
              <a:rPr lang="zh-CN" altLang="en-US" sz="1200" dirty="0" smtClean="0"/>
              <a:t>插件</a:t>
            </a:r>
          </a:p>
          <a:p>
            <a:pPr eaLnBrk="1" hangingPunct="1"/>
            <a:r>
              <a:rPr lang="zh-CN" altLang="en-US" sz="1200" dirty="0" smtClean="0"/>
              <a:t>单文件组件</a:t>
            </a:r>
          </a:p>
          <a:p>
            <a:pPr eaLnBrk="1" hangingPunct="1"/>
            <a:r>
              <a:rPr lang="zh-CN" altLang="en-US" sz="1200" dirty="0" smtClean="0"/>
              <a:t>生产环境部署</a:t>
            </a:r>
          </a:p>
          <a:p>
            <a:pPr eaLnBrk="1" hangingPunct="1"/>
            <a:r>
              <a:rPr lang="zh-CN" altLang="en-US" sz="1200" dirty="0" smtClean="0"/>
              <a:t>路由</a:t>
            </a:r>
          </a:p>
          <a:p>
            <a:pPr eaLnBrk="1" hangingPunct="1"/>
            <a:r>
              <a:rPr lang="zh-CN" altLang="en-US" sz="1200" dirty="0" smtClean="0"/>
              <a:t>状态管理</a:t>
            </a:r>
          </a:p>
          <a:p>
            <a:pPr eaLnBrk="1" hangingPunct="1"/>
            <a:r>
              <a:rPr lang="zh-CN" altLang="en-US" sz="1200" dirty="0" smtClean="0"/>
              <a:t>服务端渲染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8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4. render</a:t>
            </a:r>
            <a:r>
              <a:rPr kumimoji="1" lang="zh-CN" altLang="en-US" sz="3600" dirty="0" smtClean="0"/>
              <a:t>函数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65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4.1 render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90872" y="688997"/>
            <a:ext cx="8229600" cy="4403033"/>
          </a:xfrm>
        </p:spPr>
        <p:txBody>
          <a:bodyPr/>
          <a:lstStyle/>
          <a:p>
            <a:pPr eaLnBrk="1" hangingPunct="1"/>
            <a:r>
              <a:rPr lang="en-US" altLang="zh-CN" dirty="0" err="1" smtClean="0"/>
              <a:t>Vue</a:t>
            </a:r>
            <a:r>
              <a:rPr lang="zh-CN" altLang="en-US" dirty="0" smtClean="0"/>
              <a:t>推荐大多数情况下使用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来创建</a:t>
            </a:r>
            <a:r>
              <a:rPr lang="en-US" altLang="zh-CN" dirty="0" smtClean="0"/>
              <a:t>HTML</a:t>
            </a:r>
            <a:endParaRPr lang="zh-CN" altLang="en-US" dirty="0" smtClean="0"/>
          </a:p>
          <a:p>
            <a:pPr eaLnBrk="1" hangingPunct="1"/>
            <a:r>
              <a:rPr lang="en-US" altLang="zh-CN" dirty="0" err="1" smtClean="0"/>
              <a:t>createElement</a:t>
            </a:r>
            <a:r>
              <a:rPr lang="en-US" altLang="zh-CN" dirty="0" smtClean="0"/>
              <a:t>()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约束</a:t>
            </a:r>
          </a:p>
          <a:p>
            <a:pPr lvl="1"/>
            <a:r>
              <a:rPr lang="en-US" altLang="zh-CN" dirty="0" err="1" smtClean="0"/>
              <a:t>VNodes</a:t>
            </a:r>
            <a:r>
              <a:rPr lang="zh-CN" altLang="en-US" dirty="0" smtClean="0"/>
              <a:t>必须唯一</a:t>
            </a:r>
            <a:endParaRPr lang="zh-CN" altLang="en-US" dirty="0"/>
          </a:p>
          <a:p>
            <a:pPr eaLnBrk="1" hangingPunct="1"/>
            <a:r>
              <a:rPr lang="zh-CN" altLang="en-US" dirty="0" smtClean="0"/>
              <a:t>使用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代替模板功能</a:t>
            </a:r>
          </a:p>
          <a:p>
            <a:pPr eaLnBrk="1" hangingPunct="1"/>
            <a:r>
              <a:rPr lang="en-US" altLang="zh-CN" dirty="0" smtClean="0"/>
              <a:t>JSX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函数化组件</a:t>
            </a:r>
          </a:p>
          <a:p>
            <a:pPr eaLnBrk="1" hangingPunct="1"/>
            <a:r>
              <a:rPr lang="zh-CN" altLang="en-US" dirty="0" smtClean="0"/>
              <a:t>模板编译</a:t>
            </a:r>
          </a:p>
        </p:txBody>
      </p:sp>
    </p:spTree>
    <p:extLst>
      <p:ext uri="{BB962C8B-B14F-4D97-AF65-F5344CB8AC3E}">
        <p14:creationId xmlns:p14="http://schemas.microsoft.com/office/powerpoint/2010/main" val="59209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5. </a:t>
            </a:r>
            <a:r>
              <a:rPr kumimoji="1" lang="zh-CN" altLang="en-US" sz="3600" dirty="0" smtClean="0"/>
              <a:t>自定义指令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898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5.1 </a:t>
            </a:r>
            <a:r>
              <a:rPr kumimoji="1" lang="zh-CN" altLang="en-US" dirty="0" smtClean="0"/>
              <a:t>自定义指令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4166170"/>
          </a:xfrm>
        </p:spPr>
        <p:txBody>
          <a:bodyPr/>
          <a:lstStyle/>
          <a:p>
            <a:pPr eaLnBrk="1" hangingPunct="1"/>
            <a:r>
              <a:rPr lang="zh-CN" altLang="en-US" sz="1600" b="1" dirty="0" smtClean="0"/>
              <a:t>钩子函数</a:t>
            </a:r>
          </a:p>
          <a:p>
            <a:pPr marL="0" indent="0">
              <a:buNone/>
            </a:pPr>
            <a:r>
              <a:rPr lang="zh-CN" altLang="en-US" sz="1400" dirty="0"/>
              <a:t>指令定义函数提供了几个钩子函数（可选）：</a:t>
            </a:r>
          </a:p>
          <a:p>
            <a:r>
              <a:rPr lang="en-US" altLang="zh-CN" sz="1400" dirty="0"/>
              <a:t>bind: </a:t>
            </a:r>
            <a:r>
              <a:rPr lang="zh-CN" altLang="en-US" sz="1400" dirty="0"/>
              <a:t>只调用一次，指令第一次绑定到元素时调用，用这个钩子函数可以定义一个在绑定时执行一次的初始化动作。</a:t>
            </a:r>
          </a:p>
          <a:p>
            <a:r>
              <a:rPr lang="en-US" altLang="zh-CN" sz="1400" dirty="0"/>
              <a:t>inserted: </a:t>
            </a:r>
            <a:r>
              <a:rPr lang="zh-CN" altLang="en-US" sz="1400" dirty="0"/>
              <a:t>被绑定元素插入父节点时调用（父节点存在即可调用，不必存在于 </a:t>
            </a:r>
            <a:r>
              <a:rPr lang="en-US" altLang="zh-CN" sz="1400" dirty="0"/>
              <a:t>document </a:t>
            </a:r>
            <a:r>
              <a:rPr lang="zh-CN" altLang="en-US" sz="1400" dirty="0"/>
              <a:t>中）。</a:t>
            </a:r>
          </a:p>
          <a:p>
            <a:r>
              <a:rPr lang="en-US" altLang="zh-CN" sz="1400" dirty="0"/>
              <a:t>update: </a:t>
            </a:r>
            <a:r>
              <a:rPr lang="zh-CN" altLang="en-US" sz="1400" dirty="0"/>
              <a:t>被绑定元素所在的模板更新时调用，而不论绑定值是否变化。通过比较更新前后的绑定值，可以忽略不必要的模板更新（详细的钩子函数参数见下）。</a:t>
            </a:r>
          </a:p>
          <a:p>
            <a:r>
              <a:rPr lang="en-US" altLang="zh-CN" sz="1400" dirty="0" err="1"/>
              <a:t>componentUpdated</a:t>
            </a:r>
            <a:r>
              <a:rPr lang="en-US" altLang="zh-CN" sz="1400" dirty="0"/>
              <a:t>: </a:t>
            </a:r>
            <a:r>
              <a:rPr lang="zh-CN" altLang="en-US" sz="1400" dirty="0"/>
              <a:t>被绑定元素所在模板完成一次更新周期时调用。</a:t>
            </a:r>
          </a:p>
          <a:p>
            <a:r>
              <a:rPr lang="en-US" altLang="zh-CN" sz="1400" dirty="0"/>
              <a:t>unbind: </a:t>
            </a:r>
            <a:r>
              <a:rPr lang="zh-CN" altLang="en-US" sz="1400" dirty="0"/>
              <a:t>只调用一次， 指令与元素解绑时调用。</a:t>
            </a:r>
          </a:p>
          <a:p>
            <a:pPr marL="0" indent="0">
              <a:buNone/>
            </a:pPr>
            <a:r>
              <a:rPr lang="zh-CN" altLang="en-US" sz="1400" dirty="0"/>
              <a:t>接下来我们来看一下钩子函数的参数 </a:t>
            </a:r>
            <a:r>
              <a:rPr lang="en-US" altLang="zh-CN" sz="1400" dirty="0"/>
              <a:t>(</a:t>
            </a:r>
            <a:r>
              <a:rPr lang="zh-CN" altLang="en-US" sz="1400" dirty="0"/>
              <a:t>包括 </a:t>
            </a:r>
            <a:r>
              <a:rPr lang="en-US" altLang="zh-CN" sz="1400" dirty="0"/>
              <a:t>el</a:t>
            </a:r>
            <a:r>
              <a:rPr lang="zh-CN" altLang="en-US" sz="1400" dirty="0"/>
              <a:t>，</a:t>
            </a:r>
            <a:r>
              <a:rPr lang="en-US" altLang="zh-CN" sz="1400" dirty="0"/>
              <a:t>binding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vnode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oldVnode</a:t>
            </a:r>
            <a:r>
              <a:rPr lang="en-US" altLang="zh-CN" sz="1400" dirty="0"/>
              <a:t>) </a:t>
            </a:r>
            <a:r>
              <a:rPr lang="zh-CN" altLang="en-US" sz="1400" dirty="0"/>
              <a:t>。</a:t>
            </a:r>
          </a:p>
          <a:p>
            <a:pPr marL="0" indent="0">
              <a:buNone/>
            </a:pPr>
            <a:r>
              <a:rPr lang="zh-CN" altLang="en-US" sz="1400" dirty="0">
                <a:hlinkClick r:id="rId2"/>
              </a:rPr>
              <a:t/>
            </a:r>
            <a:br>
              <a:rPr lang="zh-CN" altLang="en-US" sz="1400" dirty="0">
                <a:hlinkClick r:id="rId2"/>
              </a:rPr>
            </a:br>
            <a:endParaRPr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755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5.1 </a:t>
            </a:r>
            <a:r>
              <a:rPr kumimoji="1" lang="zh-CN" altLang="en-US" dirty="0" smtClean="0"/>
              <a:t>自定义指令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54207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 smtClean="0"/>
              <a:t>钩子函数参数</a:t>
            </a:r>
          </a:p>
          <a:p>
            <a:pPr marL="0" indent="0">
              <a:buNone/>
            </a:pPr>
            <a:r>
              <a:rPr lang="zh-CN" altLang="en-US" sz="1400" dirty="0"/>
              <a:t>钩子函数被赋予了以下参数：</a:t>
            </a:r>
          </a:p>
          <a:p>
            <a:r>
              <a:rPr lang="en-US" altLang="zh-CN" sz="1400" b="1" dirty="0"/>
              <a:t>el</a:t>
            </a:r>
            <a:r>
              <a:rPr lang="en-US" altLang="zh-CN" sz="1400" dirty="0"/>
              <a:t>: </a:t>
            </a:r>
            <a:r>
              <a:rPr lang="zh-CN" altLang="en-US" sz="1400" dirty="0"/>
              <a:t>指令所绑定的元素，可以用来直接操作 </a:t>
            </a:r>
            <a:r>
              <a:rPr lang="en-US" altLang="zh-CN" sz="1400" dirty="0"/>
              <a:t>DOM </a:t>
            </a:r>
            <a:r>
              <a:rPr lang="zh-CN" altLang="en-US" sz="1400" dirty="0"/>
              <a:t>。</a:t>
            </a:r>
          </a:p>
          <a:p>
            <a:r>
              <a:rPr lang="en-US" altLang="zh-CN" sz="1400" b="1" dirty="0"/>
              <a:t>binding</a:t>
            </a:r>
            <a:r>
              <a:rPr lang="en-US" altLang="zh-CN" sz="1400" dirty="0"/>
              <a:t>: </a:t>
            </a:r>
            <a:r>
              <a:rPr lang="zh-CN" altLang="en-US" sz="1400" dirty="0"/>
              <a:t>一个对象，包含以下属性：</a:t>
            </a:r>
          </a:p>
          <a:p>
            <a:pPr lvl="1"/>
            <a:r>
              <a:rPr lang="en-US" altLang="zh-CN" sz="1200" b="1" dirty="0"/>
              <a:t>name</a:t>
            </a:r>
            <a:r>
              <a:rPr lang="en-US" altLang="zh-CN" sz="1200" dirty="0"/>
              <a:t>: </a:t>
            </a:r>
            <a:r>
              <a:rPr lang="zh-CN" altLang="en-US" sz="1200" dirty="0"/>
              <a:t>指令名，不包括 </a:t>
            </a:r>
            <a:r>
              <a:rPr lang="en-US" altLang="zh-CN" sz="1200" dirty="0"/>
              <a:t>v- </a:t>
            </a:r>
            <a:r>
              <a:rPr lang="zh-CN" altLang="en-US" sz="1200" dirty="0"/>
              <a:t>前缀。</a:t>
            </a:r>
          </a:p>
          <a:p>
            <a:pPr lvl="1"/>
            <a:r>
              <a:rPr lang="en-US" altLang="zh-CN" sz="1200" b="1" dirty="0"/>
              <a:t>value</a:t>
            </a:r>
            <a:r>
              <a:rPr lang="en-US" altLang="zh-CN" sz="1200" dirty="0"/>
              <a:t>: </a:t>
            </a:r>
            <a:r>
              <a:rPr lang="zh-CN" altLang="en-US" sz="1200" dirty="0"/>
              <a:t>指令的绑定值， 例如： </a:t>
            </a:r>
            <a:r>
              <a:rPr lang="en-US" altLang="zh-CN" sz="1200" dirty="0"/>
              <a:t>v-my-directive="1 + 1", value </a:t>
            </a:r>
            <a:r>
              <a:rPr lang="zh-CN" altLang="en-US" sz="1200" dirty="0"/>
              <a:t>的值是 </a:t>
            </a:r>
            <a:r>
              <a:rPr lang="en-US" altLang="zh-CN" sz="1200" dirty="0"/>
              <a:t>2</a:t>
            </a:r>
            <a:r>
              <a:rPr lang="zh-CN" altLang="en-US" sz="1200" dirty="0"/>
              <a:t>。</a:t>
            </a:r>
          </a:p>
          <a:p>
            <a:pPr lvl="1"/>
            <a:r>
              <a:rPr lang="en-US" altLang="zh-CN" sz="1200" b="1" dirty="0" err="1"/>
              <a:t>oldValue</a:t>
            </a:r>
            <a:r>
              <a:rPr lang="en-US" altLang="zh-CN" sz="1200" dirty="0"/>
              <a:t>: </a:t>
            </a:r>
            <a:r>
              <a:rPr lang="zh-CN" altLang="en-US" sz="1200" dirty="0"/>
              <a:t>指令绑定的前一个值，仅在 </a:t>
            </a:r>
            <a:r>
              <a:rPr lang="en-US" altLang="zh-CN" sz="1200" dirty="0"/>
              <a:t>update </a:t>
            </a:r>
            <a:r>
              <a:rPr lang="zh-CN" altLang="en-US" sz="1200" dirty="0"/>
              <a:t>和 </a:t>
            </a:r>
            <a:r>
              <a:rPr lang="en-US" altLang="zh-CN" sz="1200" dirty="0" err="1"/>
              <a:t>componentUpdated</a:t>
            </a:r>
            <a:r>
              <a:rPr lang="en-US" altLang="zh-CN" sz="1200" dirty="0"/>
              <a:t> </a:t>
            </a:r>
            <a:r>
              <a:rPr lang="zh-CN" altLang="en-US" sz="1200" dirty="0"/>
              <a:t>钩子中可用。无论值是否改变都可用。</a:t>
            </a:r>
          </a:p>
          <a:p>
            <a:pPr lvl="1"/>
            <a:r>
              <a:rPr lang="en-US" altLang="zh-CN" sz="1200" b="1" dirty="0"/>
              <a:t>expression</a:t>
            </a:r>
            <a:r>
              <a:rPr lang="en-US" altLang="zh-CN" sz="1200" dirty="0"/>
              <a:t>: </a:t>
            </a:r>
            <a:r>
              <a:rPr lang="zh-CN" altLang="en-US" sz="1200" dirty="0"/>
              <a:t>绑定值的字符串形式。 例如 </a:t>
            </a:r>
            <a:r>
              <a:rPr lang="en-US" altLang="zh-CN" sz="1200" dirty="0"/>
              <a:t>v-my-directive="1 + 1" </a:t>
            </a:r>
            <a:r>
              <a:rPr lang="zh-CN" altLang="en-US" sz="1200" dirty="0"/>
              <a:t>， </a:t>
            </a:r>
            <a:r>
              <a:rPr lang="en-US" altLang="zh-CN" sz="1200" dirty="0"/>
              <a:t>expression </a:t>
            </a:r>
            <a:r>
              <a:rPr lang="zh-CN" altLang="en-US" sz="1200" dirty="0"/>
              <a:t>的值是 </a:t>
            </a:r>
            <a:r>
              <a:rPr lang="en-US" altLang="zh-CN" sz="1200" dirty="0"/>
              <a:t>"1 + 1"</a:t>
            </a:r>
            <a:r>
              <a:rPr lang="zh-CN" altLang="en-US" sz="1200" dirty="0"/>
              <a:t>。</a:t>
            </a:r>
          </a:p>
          <a:p>
            <a:pPr lvl="1"/>
            <a:r>
              <a:rPr lang="en-US" altLang="zh-CN" sz="1200" b="1" dirty="0" err="1"/>
              <a:t>arg</a:t>
            </a:r>
            <a:r>
              <a:rPr lang="en-US" altLang="zh-CN" sz="1200" dirty="0"/>
              <a:t>: </a:t>
            </a:r>
            <a:r>
              <a:rPr lang="zh-CN" altLang="en-US" sz="1200" dirty="0"/>
              <a:t>传给指令的参数。例如 </a:t>
            </a:r>
            <a:r>
              <a:rPr lang="en-US" altLang="zh-CN" sz="1200" dirty="0" err="1"/>
              <a:t>v-my-directive:foo</a:t>
            </a:r>
            <a:r>
              <a:rPr lang="zh-CN" altLang="en-US" sz="1200" dirty="0"/>
              <a:t>， </a:t>
            </a:r>
            <a:r>
              <a:rPr lang="en-US" altLang="zh-CN" sz="1200" dirty="0" err="1"/>
              <a:t>arg</a:t>
            </a:r>
            <a:r>
              <a:rPr lang="en-US" altLang="zh-CN" sz="1200" dirty="0"/>
              <a:t> </a:t>
            </a:r>
            <a:r>
              <a:rPr lang="zh-CN" altLang="en-US" sz="1200" dirty="0"/>
              <a:t>的值是 </a:t>
            </a:r>
            <a:r>
              <a:rPr lang="en-US" altLang="zh-CN" sz="1200" dirty="0"/>
              <a:t>"foo"</a:t>
            </a:r>
            <a:r>
              <a:rPr lang="zh-CN" altLang="en-US" sz="1200" dirty="0"/>
              <a:t>。</a:t>
            </a:r>
          </a:p>
          <a:p>
            <a:pPr lvl="1"/>
            <a:r>
              <a:rPr lang="en-US" altLang="zh-CN" sz="1200" b="1" dirty="0"/>
              <a:t>modifiers</a:t>
            </a:r>
            <a:r>
              <a:rPr lang="en-US" altLang="zh-CN" sz="1200" dirty="0"/>
              <a:t>: </a:t>
            </a:r>
            <a:r>
              <a:rPr lang="zh-CN" altLang="en-US" sz="1200" dirty="0"/>
              <a:t>一个包含修饰符的对象。 例如： </a:t>
            </a:r>
            <a:r>
              <a:rPr lang="en-US" altLang="zh-CN" sz="1200" dirty="0"/>
              <a:t>v-my-</a:t>
            </a:r>
            <a:r>
              <a:rPr lang="en-US" altLang="zh-CN" sz="1200" dirty="0" err="1"/>
              <a:t>directive.foo.bar</a:t>
            </a:r>
            <a:r>
              <a:rPr lang="en-US" altLang="zh-CN" sz="1200" dirty="0"/>
              <a:t>, </a:t>
            </a:r>
            <a:r>
              <a:rPr lang="zh-CN" altLang="en-US" sz="1200" dirty="0"/>
              <a:t>修饰符对象 </a:t>
            </a:r>
            <a:r>
              <a:rPr lang="en-US" altLang="zh-CN" sz="1200" dirty="0"/>
              <a:t>modifiers </a:t>
            </a:r>
            <a:r>
              <a:rPr lang="zh-CN" altLang="en-US" sz="1200" dirty="0"/>
              <a:t>的值是 </a:t>
            </a:r>
            <a:r>
              <a:rPr lang="en-US" altLang="zh-CN" sz="1200" dirty="0"/>
              <a:t>{ foo: true, bar: true }</a:t>
            </a:r>
            <a:r>
              <a:rPr lang="zh-CN" altLang="en-US" sz="1200" dirty="0"/>
              <a:t>。</a:t>
            </a:r>
          </a:p>
          <a:p>
            <a:r>
              <a:rPr lang="en-US" altLang="zh-CN" sz="1400" b="1" dirty="0" err="1"/>
              <a:t>vnode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编译生成的虚拟节点，查阅 </a:t>
            </a:r>
            <a:r>
              <a:rPr lang="en-US" altLang="zh-CN" sz="1400" dirty="0">
                <a:hlinkClick r:id="rId2"/>
              </a:rPr>
              <a:t>VNode API</a:t>
            </a:r>
            <a:r>
              <a:rPr lang="zh-CN" altLang="en-US" sz="1400" dirty="0"/>
              <a:t> 了解更多详情。</a:t>
            </a:r>
          </a:p>
          <a:p>
            <a:r>
              <a:rPr lang="en-US" altLang="zh-CN" sz="1400" b="1" dirty="0" err="1"/>
              <a:t>oldVnode</a:t>
            </a:r>
            <a:r>
              <a:rPr lang="en-US" altLang="zh-CN" sz="1400" dirty="0"/>
              <a:t>: </a:t>
            </a:r>
            <a:r>
              <a:rPr lang="zh-CN" altLang="en-US" sz="1400" dirty="0"/>
              <a:t>上一个虚拟节点，仅在 </a:t>
            </a:r>
            <a:r>
              <a:rPr lang="en-US" altLang="zh-CN" sz="1400" dirty="0"/>
              <a:t>update </a:t>
            </a:r>
            <a:r>
              <a:rPr lang="zh-CN" altLang="en-US" sz="1400" dirty="0"/>
              <a:t>和 </a:t>
            </a:r>
            <a:r>
              <a:rPr lang="en-US" altLang="zh-CN" sz="1400" dirty="0" err="1"/>
              <a:t>componentUpdated</a:t>
            </a:r>
            <a:r>
              <a:rPr lang="en-US" altLang="zh-CN" sz="1400" dirty="0"/>
              <a:t> </a:t>
            </a:r>
            <a:r>
              <a:rPr lang="zh-CN" altLang="en-US" sz="1400" dirty="0"/>
              <a:t>钩子中可用。</a:t>
            </a:r>
          </a:p>
          <a:p>
            <a:pPr marL="0" indent="0" eaLnBrk="1" hangingPunct="1">
              <a:buNone/>
            </a:pPr>
            <a:endParaRPr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461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5.1 </a:t>
            </a:r>
            <a:r>
              <a:rPr kumimoji="1" lang="zh-CN" altLang="en-US" dirty="0" smtClean="0"/>
              <a:t>自定义指令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80613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函数简写</a:t>
            </a:r>
          </a:p>
          <a:p>
            <a:pPr marL="0" indent="0">
              <a:buNone/>
            </a:pPr>
            <a:r>
              <a:rPr lang="zh-CN" altLang="en-US" sz="1600" dirty="0" smtClean="0"/>
              <a:t>	大多数</a:t>
            </a:r>
            <a:r>
              <a:rPr lang="zh-CN" altLang="en-US" sz="1600" dirty="0"/>
              <a:t>情况下，我们可能想在 </a:t>
            </a:r>
            <a:r>
              <a:rPr lang="en-US" altLang="zh-CN" sz="1600" dirty="0"/>
              <a:t>bind</a:t>
            </a:r>
            <a:r>
              <a:rPr lang="zh-CN" altLang="en-US" sz="1600" dirty="0"/>
              <a:t> 和 </a:t>
            </a:r>
            <a:r>
              <a:rPr lang="en-US" altLang="zh-CN" sz="1600" dirty="0"/>
              <a:t>update</a:t>
            </a:r>
            <a:r>
              <a:rPr lang="zh-CN" altLang="en-US" sz="1600" dirty="0"/>
              <a:t> 钩子上做重复动作，并且不想关心其它的钩子函数。可以这样写</a:t>
            </a:r>
            <a:r>
              <a:rPr lang="en-US" altLang="zh-CN" sz="1600" dirty="0" smtClean="0"/>
              <a:t>:</a:t>
            </a:r>
            <a:endParaRPr lang="zh-CN" altLang="en-US" sz="1600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368194"/>
              </p:ext>
            </p:extLst>
          </p:nvPr>
        </p:nvGraphicFramePr>
        <p:xfrm>
          <a:off x="755576" y="2618967"/>
          <a:ext cx="6600825" cy="614030"/>
        </p:xfrm>
        <a:graphic>
          <a:graphicData uri="http://schemas.openxmlformats.org/drawingml/2006/table">
            <a:tbl>
              <a:tblPr/>
              <a:tblGrid>
                <a:gridCol w="6600825"/>
              </a:tblGrid>
              <a:tr h="61403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Vue.directive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'color-swatch'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(el, binding) {</a:t>
                      </a:r>
                    </a:p>
                    <a:p>
                      <a:r>
                        <a:rPr lang="en-US" sz="1200" dirty="0" err="1">
                          <a:effectLst/>
                        </a:rPr>
                        <a:t>el.style.backgroundColor</a:t>
                      </a:r>
                      <a:r>
                        <a:rPr lang="en-US" sz="1200" dirty="0">
                          <a:effectLst/>
                        </a:rPr>
                        <a:t> = </a:t>
                      </a:r>
                      <a:r>
                        <a:rPr lang="en-US" sz="1200" dirty="0" err="1">
                          <a:effectLst/>
                        </a:rPr>
                        <a:t>binding.value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</a:txBody>
                  <a:tcPr marL="61403" marR="61403" marT="30702" marB="307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7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5.1 </a:t>
            </a:r>
            <a:r>
              <a:rPr kumimoji="1" lang="zh-CN" altLang="en-US" dirty="0" smtClean="0"/>
              <a:t>自定义指令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80613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对象字面量</a:t>
            </a:r>
          </a:p>
          <a:p>
            <a:pPr marL="0" indent="0">
              <a:buNone/>
            </a:pPr>
            <a:r>
              <a:rPr lang="zh-CN" altLang="en-US" sz="1600" dirty="0" smtClean="0"/>
              <a:t>	如果</a:t>
            </a:r>
            <a:r>
              <a:rPr lang="zh-CN" altLang="en-US" sz="1600" dirty="0"/>
              <a:t>指令需要多个值，可以传入一个 </a:t>
            </a:r>
            <a:r>
              <a:rPr lang="en-US" altLang="zh-CN" sz="1600" dirty="0"/>
              <a:t>JavaScript </a:t>
            </a:r>
            <a:r>
              <a:rPr lang="zh-CN" altLang="en-US" sz="1600" dirty="0"/>
              <a:t>对象字面量。记住，指令函数能够</a:t>
            </a:r>
            <a:r>
              <a:rPr lang="zh-CN" altLang="en-US" sz="1600" dirty="0" smtClean="0"/>
              <a:t>接受所有</a:t>
            </a:r>
            <a:r>
              <a:rPr lang="zh-CN" altLang="en-US" sz="1600" dirty="0"/>
              <a:t>合法类型的 </a:t>
            </a:r>
            <a:r>
              <a:rPr lang="en-US" altLang="zh-CN" sz="1600" dirty="0" err="1"/>
              <a:t>Javascript</a:t>
            </a:r>
            <a:r>
              <a:rPr lang="en-US" altLang="zh-CN" sz="1600" dirty="0"/>
              <a:t> </a:t>
            </a:r>
            <a:r>
              <a:rPr lang="zh-CN" altLang="en-US" sz="1600" dirty="0"/>
              <a:t>表达式</a:t>
            </a:r>
            <a:r>
              <a:rPr lang="zh-CN" altLang="en-US" sz="1600" dirty="0" smtClean="0"/>
              <a:t>。</a:t>
            </a:r>
          </a:p>
          <a:p>
            <a:pPr marL="0" indent="0">
              <a:buNone/>
            </a:pPr>
            <a:endParaRPr lang="zh-CN" altLang="en-US" sz="16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41653"/>
              </p:ext>
            </p:extLst>
          </p:nvPr>
        </p:nvGraphicFramePr>
        <p:xfrm>
          <a:off x="753567" y="2283718"/>
          <a:ext cx="6600825" cy="245612"/>
        </p:xfrm>
        <a:graphic>
          <a:graphicData uri="http://schemas.openxmlformats.org/drawingml/2006/table">
            <a:tbl>
              <a:tblPr/>
              <a:tblGrid>
                <a:gridCol w="6600825"/>
              </a:tblGrid>
              <a:tr h="24561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&lt;div v-demo=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"{ color: 'white', text: 'hello!' }"</a:t>
                      </a:r>
                      <a:r>
                        <a:rPr lang="en-US" sz="1200" dirty="0">
                          <a:solidFill>
                            <a:srgbClr val="2973B7"/>
                          </a:solidFill>
                          <a:effectLst/>
                        </a:rPr>
                        <a:t>&gt;&lt;/div&gt;</a:t>
                      </a:r>
                      <a:endParaRPr lang="en-US" sz="1200" dirty="0">
                        <a:effectLst/>
                      </a:endParaRPr>
                    </a:p>
                  </a:txBody>
                  <a:tcPr marL="61403" marR="61403" marT="30702" marB="307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20692"/>
              </p:ext>
            </p:extLst>
          </p:nvPr>
        </p:nvGraphicFramePr>
        <p:xfrm>
          <a:off x="755576" y="2931790"/>
          <a:ext cx="6600825" cy="798239"/>
        </p:xfrm>
        <a:graphic>
          <a:graphicData uri="http://schemas.openxmlformats.org/drawingml/2006/table">
            <a:tbl>
              <a:tblPr/>
              <a:tblGrid>
                <a:gridCol w="6600825"/>
              </a:tblGrid>
              <a:tr h="79823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Vue.directive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'demo'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(el, binding) {</a:t>
                      </a:r>
                    </a:p>
                    <a:p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console</a:t>
                      </a:r>
                      <a:r>
                        <a:rPr lang="en-US" sz="1200" dirty="0" err="1">
                          <a:effectLst/>
                        </a:rPr>
                        <a:t>.log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binding.value.color</a:t>
                      </a:r>
                      <a:r>
                        <a:rPr lang="en-US" sz="1200" dirty="0">
                          <a:effectLst/>
                        </a:rPr>
                        <a:t>) </a:t>
                      </a:r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=&gt; "white"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console</a:t>
                      </a:r>
                      <a:r>
                        <a:rPr lang="en-US" sz="1200" dirty="0" err="1">
                          <a:effectLst/>
                        </a:rPr>
                        <a:t>.log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binding.value.text</a:t>
                      </a:r>
                      <a:r>
                        <a:rPr lang="en-US" sz="1200" dirty="0">
                          <a:effectLst/>
                        </a:rPr>
                        <a:t>) </a:t>
                      </a:r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=&gt; "hello!"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</a:txBody>
                  <a:tcPr marL="61403" marR="61403" marT="30702" marB="307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43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6. </a:t>
            </a:r>
            <a:r>
              <a:rPr kumimoji="1" lang="zh-CN" altLang="en-US" sz="3600" dirty="0" smtClean="0"/>
              <a:t>混合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863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6.1 </a:t>
            </a:r>
            <a:r>
              <a:rPr kumimoji="1" lang="zh-CN" altLang="en-US" dirty="0" smtClean="0"/>
              <a:t>混合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 smtClean="0"/>
              <a:t>	混合</a:t>
            </a:r>
            <a:r>
              <a:rPr lang="zh-CN" altLang="en-US" sz="1600" dirty="0"/>
              <a:t>是一种灵活的分布式复用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组件的方式。混合对象可以包含任意组件选项。以组件使用混合对象时，所有混合对象的选项将被混入该组件本身的选项</a:t>
            </a:r>
            <a:r>
              <a:rPr lang="zh-CN" altLang="en-US" sz="1600" dirty="0" smtClean="0"/>
              <a:t>。例如：</a:t>
            </a:r>
          </a:p>
          <a:p>
            <a:pPr marL="0" indent="0">
              <a:buNone/>
            </a:pPr>
            <a:endParaRPr lang="zh-CN" altLang="en-US" sz="16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6023"/>
              </p:ext>
            </p:extLst>
          </p:nvPr>
        </p:nvGraphicFramePr>
        <p:xfrm>
          <a:off x="755576" y="1767362"/>
          <a:ext cx="6600825" cy="3008748"/>
        </p:xfrm>
        <a:graphic>
          <a:graphicData uri="http://schemas.openxmlformats.org/drawingml/2006/table">
            <a:tbl>
              <a:tblPr/>
              <a:tblGrid>
                <a:gridCol w="6600825"/>
              </a:tblGrid>
              <a:tr h="300874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定义一个混合对象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myMixin</a:t>
                      </a:r>
                      <a:r>
                        <a:rPr lang="en-US" sz="1200" dirty="0">
                          <a:effectLst/>
                        </a:rPr>
                        <a:t> = {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created: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() {</a:t>
                      </a: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this</a:t>
                      </a:r>
                      <a:r>
                        <a:rPr lang="en-US" sz="1200" dirty="0" err="1">
                          <a:effectLst/>
                        </a:rPr>
                        <a:t>.hello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},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methods: {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hello: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() {</a:t>
                      </a:r>
                    </a:p>
                    <a:p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console</a:t>
                      </a:r>
                      <a:r>
                        <a:rPr lang="en-US" sz="1200" dirty="0" err="1">
                          <a:effectLst/>
                        </a:rPr>
                        <a:t>.log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'hello from </a:t>
                      </a:r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mixin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!'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定义一个使用混合对象的组件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Component = </a:t>
                      </a:r>
                      <a:r>
                        <a:rPr lang="en-US" sz="1200" dirty="0" err="1">
                          <a:effectLst/>
                        </a:rPr>
                        <a:t>Vue.extend</a:t>
                      </a:r>
                      <a:r>
                        <a:rPr lang="en-US" sz="1200" dirty="0">
                          <a:effectLst/>
                        </a:rPr>
                        <a:t>({</a:t>
                      </a:r>
                    </a:p>
                    <a:p>
                      <a:r>
                        <a:rPr lang="en-US" sz="1200" dirty="0" err="1">
                          <a:effectLst/>
                        </a:rPr>
                        <a:t>mixins</a:t>
                      </a:r>
                      <a:r>
                        <a:rPr lang="en-US" sz="1200" dirty="0">
                          <a:effectLst/>
                        </a:rPr>
                        <a:t>: [</a:t>
                      </a:r>
                      <a:r>
                        <a:rPr lang="en-US" sz="1200" dirty="0" err="1">
                          <a:effectLst/>
                        </a:rPr>
                        <a:t>myMixin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component = </a:t>
                      </a:r>
                      <a:r>
                        <a:rPr lang="en-US" sz="1200" dirty="0">
                          <a:solidFill>
                            <a:srgbClr val="E96900"/>
                          </a:solidFill>
                          <a:effectLst/>
                        </a:rPr>
                        <a:t>new</a:t>
                      </a:r>
                      <a:r>
                        <a:rPr lang="en-US" sz="1200" dirty="0">
                          <a:effectLst/>
                        </a:rPr>
                        <a:t> Component() </a:t>
                      </a:r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-&gt; "hello from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mixin</a:t>
                      </a:r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!"</a:t>
                      </a:r>
                      <a:endParaRPr lang="en-US" sz="1200" dirty="0">
                        <a:effectLst/>
                      </a:endParaRPr>
                    </a:p>
                  </a:txBody>
                  <a:tcPr marL="61403" marR="61403" marT="30702" marB="307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7. </a:t>
            </a:r>
            <a:r>
              <a:rPr kumimoji="1" lang="zh-CN" altLang="en-US" sz="3600" dirty="0" smtClean="0"/>
              <a:t>插件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032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1. </a:t>
            </a:r>
            <a:r>
              <a:rPr kumimoji="1" lang="zh-CN" altLang="en-US" sz="3600" dirty="0" smtClean="0"/>
              <a:t>深入响应式原理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7.1 </a:t>
            </a:r>
            <a:r>
              <a:rPr kumimoji="1" lang="zh-CN" altLang="en-US" dirty="0" smtClean="0"/>
              <a:t>插件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开发插件</a:t>
            </a:r>
          </a:p>
          <a:p>
            <a:pPr lvl="1"/>
            <a:r>
              <a:rPr lang="zh-CN" altLang="en-US" dirty="0"/>
              <a:t>添加全局方法或者属性，如</a:t>
            </a:r>
            <a:r>
              <a:rPr lang="en-US" altLang="zh-CN" dirty="0"/>
              <a:t>: </a:t>
            </a:r>
            <a:r>
              <a:rPr lang="en-US" altLang="zh-CN" dirty="0">
                <a:hlinkClick r:id="rId2"/>
              </a:rPr>
              <a:t>vue-element</a:t>
            </a:r>
            <a:endParaRPr lang="zh-CN" altLang="en-US" dirty="0"/>
          </a:p>
          <a:p>
            <a:pPr lvl="1"/>
            <a:r>
              <a:rPr lang="zh-CN" altLang="en-US" dirty="0"/>
              <a:t>添加全局资源：指令</a:t>
            </a:r>
            <a:r>
              <a:rPr lang="en-US" altLang="zh-CN" dirty="0"/>
              <a:t>/</a:t>
            </a:r>
            <a:r>
              <a:rPr lang="zh-CN" altLang="en-US" dirty="0"/>
              <a:t>过滤器</a:t>
            </a:r>
            <a:r>
              <a:rPr lang="en-US" altLang="zh-CN" dirty="0"/>
              <a:t>/</a:t>
            </a:r>
            <a:r>
              <a:rPr lang="zh-CN" altLang="en-US" dirty="0"/>
              <a:t>过渡等，如 </a:t>
            </a:r>
            <a:r>
              <a:rPr lang="en-US" altLang="zh-CN" dirty="0">
                <a:hlinkClick r:id="rId3"/>
              </a:rPr>
              <a:t>vue-touch</a:t>
            </a:r>
            <a:endParaRPr lang="zh-CN" altLang="en-US" dirty="0"/>
          </a:p>
          <a:p>
            <a:pPr lvl="1"/>
            <a:r>
              <a:rPr lang="zh-CN" altLang="en-US" dirty="0"/>
              <a:t>通过全局 </a:t>
            </a:r>
            <a:r>
              <a:rPr lang="en-US" altLang="zh-CN" dirty="0" err="1"/>
              <a:t>mixin</a:t>
            </a:r>
            <a:r>
              <a:rPr lang="zh-CN" altLang="en-US" dirty="0"/>
              <a:t>方法添加一些组件选项，如</a:t>
            </a:r>
            <a:r>
              <a:rPr lang="en-US" altLang="zh-CN" dirty="0"/>
              <a:t>: </a:t>
            </a:r>
            <a:r>
              <a:rPr lang="en-US" altLang="zh-CN" dirty="0">
                <a:hlinkClick r:id="rId4"/>
              </a:rPr>
              <a:t>vuex</a:t>
            </a:r>
            <a:endParaRPr lang="zh-CN" altLang="en-US" dirty="0"/>
          </a:p>
          <a:p>
            <a:pPr lvl="1"/>
            <a:r>
              <a:rPr lang="zh-CN" altLang="en-US" dirty="0"/>
              <a:t>添加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实例方法，通过把它们添加到 </a:t>
            </a:r>
            <a:r>
              <a:rPr lang="en-US" altLang="zh-CN" dirty="0" err="1"/>
              <a:t>Vue.prototype</a:t>
            </a:r>
            <a:r>
              <a:rPr lang="en-US" altLang="zh-CN" dirty="0"/>
              <a:t> </a:t>
            </a:r>
            <a:r>
              <a:rPr lang="zh-CN" altLang="en-US" dirty="0"/>
              <a:t>上实现。</a:t>
            </a:r>
          </a:p>
          <a:p>
            <a:pPr lvl="1"/>
            <a:r>
              <a:rPr lang="zh-CN" altLang="en-US" dirty="0"/>
              <a:t>一个库，提供自己的 </a:t>
            </a:r>
            <a:r>
              <a:rPr lang="en-US" altLang="zh-CN" dirty="0"/>
              <a:t>API</a:t>
            </a:r>
            <a:r>
              <a:rPr lang="zh-CN" altLang="en-US" dirty="0"/>
              <a:t>，同时提供上面提到的一个或多个功能，如 </a:t>
            </a:r>
            <a:r>
              <a:rPr lang="en-US" altLang="zh-CN" dirty="0">
                <a:hlinkClick r:id="rId5"/>
              </a:rPr>
              <a:t>vue-router</a:t>
            </a:r>
            <a:endParaRPr lang="zh-CN" altLang="en-US" dirty="0"/>
          </a:p>
          <a:p>
            <a:r>
              <a:rPr lang="zh-CN" altLang="en-US" dirty="0" smtClean="0"/>
              <a:t>使用插件</a:t>
            </a:r>
          </a:p>
          <a:p>
            <a:pPr lvl="1"/>
            <a:r>
              <a:rPr lang="zh-CN" altLang="en-US" dirty="0"/>
              <a:t>通过全局方法 </a:t>
            </a:r>
            <a:r>
              <a:rPr lang="en-US" altLang="zh-CN" dirty="0" err="1"/>
              <a:t>Vue.use</a:t>
            </a:r>
            <a:r>
              <a:rPr lang="en-US" altLang="zh-CN" dirty="0"/>
              <a:t>() </a:t>
            </a:r>
            <a:r>
              <a:rPr lang="zh-CN" altLang="en-US" dirty="0"/>
              <a:t>使用插件</a:t>
            </a:r>
            <a:r>
              <a:rPr lang="en-US" altLang="zh-CN" dirty="0"/>
              <a:t>: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 smtClean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 smtClean="0"/>
              <a:t>全局混合</a:t>
            </a:r>
          </a:p>
          <a:p>
            <a:pPr eaLnBrk="1" hangingPunct="1"/>
            <a:r>
              <a:rPr lang="zh-CN" altLang="en-US" dirty="0" smtClean="0"/>
              <a:t>自定义选项混合策略</a:t>
            </a:r>
          </a:p>
        </p:txBody>
      </p:sp>
    </p:spTree>
    <p:extLst>
      <p:ext uri="{BB962C8B-B14F-4D97-AF65-F5344CB8AC3E}">
        <p14:creationId xmlns:p14="http://schemas.microsoft.com/office/powerpoint/2010/main" val="6807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8. </a:t>
            </a:r>
            <a:r>
              <a:rPr kumimoji="1" lang="zh-CN" altLang="en-US" sz="3600" dirty="0" smtClean="0"/>
              <a:t>单文件组件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8041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8.1 </a:t>
            </a:r>
            <a:r>
              <a:rPr kumimoji="1" lang="zh-CN" altLang="en-US" dirty="0" smtClean="0"/>
              <a:t>单文件组件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4248472" cy="3662113"/>
          </a:xfrm>
        </p:spPr>
        <p:txBody>
          <a:bodyPr/>
          <a:lstStyle/>
          <a:p>
            <a:r>
              <a:rPr lang="zh-CN" altLang="en-US" sz="1600" dirty="0"/>
              <a:t>文件扩展名为 </a:t>
            </a:r>
            <a:r>
              <a:rPr lang="en-US" altLang="zh-CN" sz="1600" dirty="0"/>
              <a:t>.</a:t>
            </a:r>
            <a:r>
              <a:rPr lang="en-US" altLang="zh-CN" sz="1600" dirty="0" err="1"/>
              <a:t>vue</a:t>
            </a:r>
            <a:r>
              <a:rPr lang="zh-CN" altLang="en-US" sz="1600" dirty="0"/>
              <a:t> 的 </a:t>
            </a:r>
            <a:endParaRPr lang="zh-CN" altLang="en-US" sz="1600" dirty="0" smtClean="0"/>
          </a:p>
          <a:p>
            <a:pPr marL="0" indent="0">
              <a:buNone/>
            </a:pPr>
            <a:r>
              <a:rPr lang="en-US" altLang="zh-CN" sz="1600" dirty="0" smtClean="0"/>
              <a:t>single-file </a:t>
            </a:r>
            <a:r>
              <a:rPr lang="en-US" altLang="zh-CN" sz="1600" dirty="0"/>
              <a:t>components(</a:t>
            </a:r>
            <a:r>
              <a:rPr lang="zh-CN" altLang="en-US" sz="1600" dirty="0"/>
              <a:t>单文件组件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例如：见左边：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741"/>
            <a:ext cx="3779912" cy="49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9. </a:t>
            </a:r>
            <a:r>
              <a:rPr kumimoji="1" lang="zh-CN" altLang="en-US" sz="3600" dirty="0" smtClean="0"/>
              <a:t>生产环境部署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46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9.1 </a:t>
            </a:r>
            <a:r>
              <a:rPr kumimoji="1" lang="zh-CN" altLang="en-US" dirty="0" smtClean="0"/>
              <a:t>生产环境部署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33127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删除警告</a:t>
            </a:r>
          </a:p>
          <a:p>
            <a:pPr marL="0" indent="0">
              <a:buNone/>
            </a:pPr>
            <a:r>
              <a:rPr lang="zh-CN" altLang="en-US" dirty="0" smtClean="0"/>
              <a:t>	为了</a:t>
            </a:r>
            <a:r>
              <a:rPr lang="zh-CN" altLang="en-US" dirty="0"/>
              <a:t>减少文件大小，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精简独立版本已经删除了所有警告，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跟踪运行时错误</a:t>
            </a:r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zh-CN" altLang="en-US" sz="1600" dirty="0" smtClean="0"/>
              <a:t>如果</a:t>
            </a:r>
            <a:r>
              <a:rPr lang="zh-CN" altLang="en-US" sz="1600" dirty="0"/>
              <a:t>在组件渲染时出现运行错误，错误将会被传递至全局 </a:t>
            </a:r>
            <a:r>
              <a:rPr lang="en-US" altLang="zh-CN" sz="1600" dirty="0" err="1"/>
              <a:t>Vue.config.errorHandler</a:t>
            </a:r>
            <a:r>
              <a:rPr lang="en-US" altLang="zh-CN" sz="1600" dirty="0"/>
              <a:t> </a:t>
            </a:r>
            <a:r>
              <a:rPr lang="zh-CN" altLang="en-US" sz="1600" dirty="0"/>
              <a:t>配置函数（如果已设置）。利用这个钩子函数和错误跟踪服务（如 </a:t>
            </a:r>
            <a:r>
              <a:rPr lang="en-US" altLang="zh-CN" sz="1600" dirty="0">
                <a:hlinkClick r:id="rId2"/>
              </a:rPr>
              <a:t>Sentry</a:t>
            </a:r>
            <a:r>
              <a:rPr lang="zh-CN" altLang="en-US" sz="1600" dirty="0"/>
              <a:t>，它为 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提供</a:t>
            </a:r>
            <a:r>
              <a:rPr lang="zh-CN" altLang="en-US" sz="1600" dirty="0">
                <a:hlinkClick r:id="rId3"/>
              </a:rPr>
              <a:t>官方集成</a:t>
            </a:r>
            <a:r>
              <a:rPr lang="zh-CN" altLang="en-US" sz="1600" dirty="0"/>
              <a:t>），可能是个不错的主意</a:t>
            </a:r>
            <a:r>
              <a:rPr lang="zh-CN" altLang="en-US" sz="1600" dirty="0" smtClean="0"/>
              <a:t>。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提取</a:t>
            </a:r>
            <a:r>
              <a:rPr lang="en-US" altLang="zh-CN" dirty="0" err="1" smtClean="0"/>
              <a:t>css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sz="1600" dirty="0" smtClean="0"/>
              <a:t>	使用</a:t>
            </a:r>
            <a:r>
              <a:rPr lang="zh-CN" altLang="en-US" sz="1600" dirty="0">
                <a:hlinkClick r:id="rId4"/>
              </a:rPr>
              <a:t>单文件组件</a:t>
            </a:r>
            <a:r>
              <a:rPr lang="zh-CN" altLang="en-US" sz="1600" dirty="0"/>
              <a:t>时，</a:t>
            </a:r>
            <a:r>
              <a:rPr lang="en-US" altLang="zh-CN" sz="1600" dirty="0"/>
              <a:t>&lt;style&gt;</a:t>
            </a:r>
            <a:r>
              <a:rPr lang="zh-CN" altLang="en-US" sz="1600" dirty="0"/>
              <a:t> 标签在开发运行过程中会被动态实时注入。在生产环境中，你可能需要从所有组件中提取样式到单独的 </a:t>
            </a:r>
            <a:r>
              <a:rPr lang="en-US" altLang="zh-CN" sz="1600" dirty="0"/>
              <a:t>CSS </a:t>
            </a:r>
            <a:r>
              <a:rPr lang="zh-CN" altLang="en-US" sz="1600" dirty="0"/>
              <a:t>文件中。</a:t>
            </a:r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05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10. </a:t>
            </a:r>
            <a:r>
              <a:rPr kumimoji="1" lang="zh-CN" altLang="en-US" sz="3600" dirty="0" smtClean="0"/>
              <a:t>路由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10.1 </a:t>
            </a:r>
            <a:r>
              <a:rPr kumimoji="1" lang="zh-CN" altLang="en-US" dirty="0" smtClean="0"/>
              <a:t>路由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66211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官方路由</a:t>
            </a:r>
          </a:p>
          <a:p>
            <a:pPr lvl="1"/>
            <a:r>
              <a:rPr lang="en-US" altLang="zh-CN" dirty="0" err="1" smtClean="0"/>
              <a:t>Vue</a:t>
            </a:r>
            <a:r>
              <a:rPr lang="en-US" altLang="zh-CN" dirty="0" smtClean="0"/>
              <a:t>-router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整合第三方路由</a:t>
            </a:r>
          </a:p>
          <a:p>
            <a:pPr lvl="1"/>
            <a:r>
              <a:rPr lang="en-US" altLang="zh-CN" dirty="0" err="1" smtClean="0"/>
              <a:t>page.js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director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8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11. </a:t>
            </a:r>
            <a:r>
              <a:rPr kumimoji="1" lang="zh-CN" altLang="en-US" sz="3600" dirty="0" smtClean="0"/>
              <a:t>状态管理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3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11.1 </a:t>
            </a:r>
            <a:r>
              <a:rPr kumimoji="1" lang="zh-CN" altLang="en-US" dirty="0" smtClean="0"/>
              <a:t>状态管理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6621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 smtClean="0"/>
              <a:t>	由于</a:t>
            </a:r>
            <a:r>
              <a:rPr lang="zh-CN" altLang="en-US" sz="1600" dirty="0"/>
              <a:t>多个状态分散的跨越在许多组件和交互间各个角落，大型应用复杂度也经常逐渐增长。为了解决这个问题，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提供 </a:t>
            </a:r>
            <a:r>
              <a:rPr lang="en-US" altLang="zh-CN" sz="1600" dirty="0">
                <a:hlinkClick r:id="rId2"/>
              </a:rPr>
              <a:t>vuex</a:t>
            </a:r>
            <a:r>
              <a:rPr lang="zh-CN" altLang="en-US" sz="1600" dirty="0"/>
              <a:t>： 我们有受到 </a:t>
            </a:r>
            <a:r>
              <a:rPr lang="en-US" altLang="zh-CN" sz="1600" dirty="0"/>
              <a:t>Elm </a:t>
            </a:r>
            <a:r>
              <a:rPr lang="zh-CN" altLang="en-US" sz="1600" dirty="0"/>
              <a:t>启发的状态管理库。</a:t>
            </a:r>
            <a:r>
              <a:rPr lang="en-US" altLang="zh-CN" sz="1600" dirty="0" err="1"/>
              <a:t>vuex</a:t>
            </a:r>
            <a:r>
              <a:rPr lang="en-US" altLang="zh-CN" sz="1600" dirty="0"/>
              <a:t> </a:t>
            </a:r>
            <a:r>
              <a:rPr lang="zh-CN" altLang="en-US" sz="1600" dirty="0"/>
              <a:t>甚至集成到 </a:t>
            </a:r>
            <a:r>
              <a:rPr lang="en-US" altLang="zh-CN" sz="1600" dirty="0">
                <a:hlinkClick r:id="rId3"/>
              </a:rPr>
              <a:t>vue-devtools</a:t>
            </a:r>
            <a:r>
              <a:rPr lang="zh-CN" altLang="en-US" sz="1600" dirty="0"/>
              <a:t>，无需配置即可访问时光旅行。</a:t>
            </a: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35424"/>
            <a:ext cx="3131840" cy="31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12. </a:t>
            </a:r>
            <a:r>
              <a:rPr kumimoji="1" lang="zh-CN" altLang="en-US" sz="3600" dirty="0" smtClean="0"/>
              <a:t>服务器端渲染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14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lang="zh-CN" altLang="en-US" dirty="0"/>
              <a:t> </a:t>
            </a:r>
            <a:r>
              <a:rPr lang="zh-CN" altLang="en-US" dirty="0" smtClean="0"/>
              <a:t>如何追踪变化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dirty="0" err="1" smtClean="0"/>
              <a:t>Vue</a:t>
            </a:r>
            <a:r>
              <a:rPr lang="zh-CN" altLang="en-US" dirty="0" smtClean="0"/>
              <a:t>实例使用</a:t>
            </a:r>
            <a:r>
              <a:rPr lang="en-US" altLang="zh-CN" dirty="0" err="1" smtClean="0"/>
              <a:t>Object.defineProperty</a:t>
            </a:r>
            <a:r>
              <a:rPr lang="zh-CN" altLang="en-US" dirty="0" smtClean="0"/>
              <a:t>将普通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对象属性转为</a:t>
            </a:r>
            <a:r>
              <a:rPr lang="en-US" altLang="zh-CN" dirty="0" smtClean="0"/>
              <a:t>getter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setter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用户可以使用</a:t>
            </a:r>
            <a:r>
              <a:rPr lang="en-US" altLang="zh-CN" dirty="0" err="1" smtClean="0"/>
              <a:t>vue-devtools</a:t>
            </a:r>
            <a:r>
              <a:rPr lang="zh-CN" altLang="en-US" dirty="0" smtClean="0"/>
              <a:t>调试</a:t>
            </a:r>
          </a:p>
          <a:p>
            <a:pPr eaLnBrk="1" hangingPunct="1"/>
            <a:r>
              <a:rPr lang="zh-CN" altLang="en-US" dirty="0" smtClean="0"/>
              <a:t>每个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实例有相应的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程序实例，可以检测并更新相关的组件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63180"/>
            <a:ext cx="460851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12 </a:t>
            </a:r>
            <a:r>
              <a:rPr kumimoji="1" lang="zh-CN" altLang="en-US" dirty="0" smtClean="0"/>
              <a:t>服务器端渲染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66211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通过</a:t>
            </a:r>
            <a:r>
              <a:rPr lang="en-US" altLang="zh-CN" dirty="0" smtClean="0"/>
              <a:t>Express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服务器实现简单的服务端渲染</a:t>
            </a:r>
          </a:p>
          <a:p>
            <a:pPr marL="0" indent="0">
              <a:buNone/>
            </a:pPr>
            <a:r>
              <a:rPr lang="zh-CN" altLang="en-US" sz="1600" dirty="0" smtClean="0"/>
              <a:t>	</a:t>
            </a:r>
          </a:p>
          <a:p>
            <a:pPr marL="0" indent="0">
              <a:buNone/>
            </a:pPr>
            <a:r>
              <a:rPr lang="zh-CN" altLang="en-US" sz="1600" dirty="0"/>
              <a:t>	</a:t>
            </a:r>
            <a:r>
              <a:rPr lang="zh-CN" altLang="en-US" sz="1600" dirty="0" smtClean="0"/>
              <a:t>为了</a:t>
            </a:r>
            <a:r>
              <a:rPr lang="zh-CN" altLang="en-US" sz="1600" dirty="0"/>
              <a:t>适应服务端渲染，我们需要进行一些修改，让它可以在浏览器和</a:t>
            </a:r>
            <a:r>
              <a:rPr lang="en-US" altLang="zh-CN" sz="1600" dirty="0"/>
              <a:t>Node</a:t>
            </a:r>
            <a:r>
              <a:rPr lang="zh-CN" altLang="en-US" sz="1600" dirty="0"/>
              <a:t>中渲染</a:t>
            </a:r>
            <a:r>
              <a:rPr lang="zh-CN" altLang="en-US" sz="1600" dirty="0" smtClean="0"/>
              <a:t>：</a:t>
            </a:r>
            <a:endParaRPr lang="zh-CN" altLang="en-US" sz="1600" dirty="0"/>
          </a:p>
          <a:p>
            <a:pPr lvl="1"/>
            <a:r>
              <a:rPr lang="zh-CN" altLang="en-US" sz="1400" dirty="0"/>
              <a:t>在浏览器中，将我们的应用实例添加到全局上下文（ </a:t>
            </a:r>
            <a:r>
              <a:rPr lang="en-US" altLang="zh-CN" sz="1400" dirty="0"/>
              <a:t>window</a:t>
            </a:r>
            <a:r>
              <a:rPr lang="zh-CN" altLang="en-US" sz="1400" dirty="0"/>
              <a:t>）上</a:t>
            </a:r>
            <a:r>
              <a:rPr lang="en-US" altLang="zh-CN" sz="1400" dirty="0"/>
              <a:t>,</a:t>
            </a:r>
            <a:r>
              <a:rPr lang="zh-CN" altLang="en-US" sz="1400" dirty="0"/>
              <a:t>我们可以安装它。</a:t>
            </a:r>
          </a:p>
          <a:p>
            <a:pPr lvl="1"/>
            <a:r>
              <a:rPr lang="zh-CN" altLang="en-US" sz="1400" dirty="0"/>
              <a:t>在</a:t>
            </a:r>
            <a:r>
              <a:rPr lang="en-US" altLang="zh-CN" sz="1400" dirty="0"/>
              <a:t>Node</a:t>
            </a:r>
            <a:r>
              <a:rPr lang="zh-CN" altLang="en-US" sz="1400" dirty="0"/>
              <a:t>中，导出一个工厂函数让我们可以为每个请求创建应用实例。</a:t>
            </a:r>
          </a:p>
          <a:p>
            <a:pPr marL="0" indent="0" eaLnBrk="1" hangingPunct="1"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6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12 </a:t>
            </a:r>
            <a:r>
              <a:rPr kumimoji="1" lang="zh-CN" altLang="en-US" dirty="0" smtClean="0"/>
              <a:t>服务器端渲染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41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66211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流式响应</a:t>
            </a:r>
          </a:p>
          <a:p>
            <a:pPr marL="0" indent="0">
              <a:buNone/>
            </a:pPr>
            <a:r>
              <a:rPr lang="zh-CN" altLang="en-US" sz="1400" dirty="0" smtClean="0"/>
              <a:t>	</a:t>
            </a:r>
            <a:r>
              <a:rPr lang="en-US" altLang="zh-CN" sz="1400" dirty="0" err="1" smtClean="0"/>
              <a:t>Vue</a:t>
            </a:r>
            <a:r>
              <a:rPr lang="zh-CN" altLang="en-US" sz="1400" dirty="0" smtClean="0"/>
              <a:t>还支持</a:t>
            </a:r>
            <a:r>
              <a:rPr lang="zh-CN" altLang="en-US" sz="1400" b="1" dirty="0" smtClean="0"/>
              <a:t>流式</a:t>
            </a:r>
            <a:r>
              <a:rPr lang="zh-CN" altLang="en-US" sz="1400" dirty="0" smtClean="0"/>
              <a:t>渲染，优先选择适用于支持流的</a:t>
            </a:r>
            <a:r>
              <a:rPr lang="en-US" altLang="zh-CN" sz="1400" dirty="0" smtClean="0"/>
              <a:t>Web</a:t>
            </a:r>
            <a:r>
              <a:rPr lang="zh-CN" altLang="en-US" sz="1400" dirty="0" smtClean="0"/>
              <a:t>服务器。允许</a:t>
            </a:r>
            <a:r>
              <a:rPr lang="en-US" altLang="zh-CN" sz="1400" dirty="0" smtClean="0"/>
              <a:t>HTML</a:t>
            </a:r>
            <a:r>
              <a:rPr lang="zh-CN" altLang="en-US" sz="1400" dirty="0" smtClean="0"/>
              <a:t>一边生成一般写入相应流，而不是在最后一次全部写入。其结果是请求服务速度更快，没有缺点！例如：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763263"/>
              </p:ext>
            </p:extLst>
          </p:nvPr>
        </p:nvGraphicFramePr>
        <p:xfrm>
          <a:off x="1331640" y="2067694"/>
          <a:ext cx="3767565" cy="5704328"/>
        </p:xfrm>
        <a:graphic>
          <a:graphicData uri="http://schemas.openxmlformats.org/drawingml/2006/table">
            <a:tbl>
              <a:tblPr/>
              <a:tblGrid>
                <a:gridCol w="3767565"/>
              </a:tblGrid>
              <a:tr h="318928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拆分布局成两段HTML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layoutSections</a:t>
                      </a:r>
                      <a:r>
                        <a:rPr lang="en-US" sz="1200" dirty="0">
                          <a:effectLst/>
                        </a:rPr>
                        <a:t> = </a:t>
                      </a:r>
                      <a:r>
                        <a:rPr lang="en-US" sz="1200" dirty="0" err="1">
                          <a:effectLst/>
                        </a:rPr>
                        <a:t>layout.split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'&lt;div id="app"&gt;&lt;/div&gt;'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preAppHTML</a:t>
                      </a:r>
                      <a:r>
                        <a:rPr lang="en-US" sz="1200" dirty="0">
                          <a:effectLst/>
                        </a:rPr>
                        <a:t> = </a:t>
                      </a:r>
                      <a:r>
                        <a:rPr lang="en-US" sz="1200" dirty="0" err="1">
                          <a:effectLst/>
                        </a:rPr>
                        <a:t>layoutSections</a:t>
                      </a:r>
                      <a:r>
                        <a:rPr lang="en-US" sz="1200" dirty="0">
                          <a:effectLst/>
                        </a:rPr>
                        <a:t>[</a:t>
                      </a:r>
                      <a:r>
                        <a:rPr lang="en-US" sz="1200" dirty="0">
                          <a:solidFill>
                            <a:srgbClr val="AE81FF"/>
                          </a:solidFill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postAppHTML</a:t>
                      </a:r>
                      <a:r>
                        <a:rPr lang="en-US" sz="1200" dirty="0">
                          <a:effectLst/>
                        </a:rPr>
                        <a:t> = </a:t>
                      </a:r>
                      <a:r>
                        <a:rPr lang="en-US" sz="1200" dirty="0" err="1">
                          <a:effectLst/>
                        </a:rPr>
                        <a:t>layoutSections</a:t>
                      </a:r>
                      <a:r>
                        <a:rPr lang="en-US" sz="1200" dirty="0">
                          <a:effectLst/>
                        </a:rPr>
                        <a:t>[</a:t>
                      </a:r>
                      <a:r>
                        <a:rPr lang="en-US" sz="1200" dirty="0">
                          <a:solidFill>
                            <a:srgbClr val="AE81FF"/>
                          </a:solidFill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处理所有的Get请求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server.get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'*'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(request, response) {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渲染我们的Vue实例作为流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E96900"/>
                          </a:solidFill>
                          <a:effectLst/>
                        </a:rPr>
                        <a:t>var</a:t>
                      </a:r>
                      <a:r>
                        <a:rPr lang="en-US" sz="1200" dirty="0">
                          <a:effectLst/>
                        </a:rPr>
                        <a:t> stream = </a:t>
                      </a:r>
                      <a:r>
                        <a:rPr lang="en-US" sz="1200" dirty="0" err="1">
                          <a:effectLst/>
                        </a:rPr>
                        <a:t>renderer.renderToStream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require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'./assets/app'</a:t>
                      </a:r>
                      <a:r>
                        <a:rPr lang="en-US" sz="1200" dirty="0">
                          <a:effectLst/>
                        </a:rPr>
                        <a:t>)())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将预先的HTML写入响应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response.write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preAppHTML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每当新的块被渲染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stream.on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'data'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(chunk) {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将块写入响应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response.write</a:t>
                      </a:r>
                      <a:r>
                        <a:rPr lang="en-US" sz="1200" dirty="0">
                          <a:effectLst/>
                        </a:rPr>
                        <a:t>(chunk)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当所有的块被渲染完成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stream.on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'end'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() {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将post</a:t>
                      </a:r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-app </a:t>
                      </a:r>
                      <a:r>
                        <a:rPr lang="en-US" sz="1200" dirty="0" err="1">
                          <a:solidFill>
                            <a:srgbClr val="B3B3B3"/>
                          </a:solidFill>
                          <a:effectLst/>
                        </a:rPr>
                        <a:t>HTML写入响应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response.end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postAppHTML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当渲染时发生错误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effectLst/>
                        </a:rPr>
                        <a:t>stream.on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'error'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92DB"/>
                          </a:solidFill>
                          <a:effectLst/>
                        </a:rPr>
                        <a:t>function</a:t>
                      </a:r>
                      <a:r>
                        <a:rPr lang="en-US" sz="1200" dirty="0">
                          <a:effectLst/>
                        </a:rPr>
                        <a:t> (error) {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打印错误到控制台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 err="1">
                          <a:solidFill>
                            <a:srgbClr val="42B983"/>
                          </a:solidFill>
                          <a:effectLst/>
                        </a:rPr>
                        <a:t>console</a:t>
                      </a:r>
                      <a:r>
                        <a:rPr lang="en-US" sz="1200" dirty="0" err="1">
                          <a:effectLst/>
                        </a:rPr>
                        <a:t>.error</a:t>
                      </a:r>
                      <a:r>
                        <a:rPr lang="en-US" sz="1200" dirty="0">
                          <a:effectLst/>
                        </a:rPr>
                        <a:t>(error)</a:t>
                      </a:r>
                    </a:p>
                    <a:p>
                      <a:r>
                        <a:rPr lang="en-US" sz="1200" dirty="0">
                          <a:solidFill>
                            <a:srgbClr val="B3B3B3"/>
                          </a:solidFill>
                          <a:effectLst/>
                        </a:rPr>
                        <a:t>// 告诉客服端发生了错误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rgbClr val="E96900"/>
                          </a:solidFill>
                          <a:effectLst/>
                        </a:rPr>
                        <a:t>return</a:t>
                      </a:r>
                      <a:r>
                        <a:rPr lang="en-US" sz="1200" dirty="0">
                          <a:effectLst/>
                        </a:rPr>
                        <a:t> response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.status(</a:t>
                      </a:r>
                      <a:r>
                        <a:rPr lang="en-US" sz="1200" dirty="0">
                          <a:solidFill>
                            <a:srgbClr val="AE81FF"/>
                          </a:solidFill>
                          <a:effectLst/>
                        </a:rPr>
                        <a:t>500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.send(</a:t>
                      </a:r>
                      <a:r>
                        <a:rPr lang="en-US" sz="1200" dirty="0">
                          <a:solidFill>
                            <a:srgbClr val="42B983"/>
                          </a:solidFill>
                          <a:effectLst/>
                        </a:rPr>
                        <a:t>'Server Error'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})</a:t>
                      </a:r>
                    </a:p>
                  </a:txBody>
                  <a:tcPr marL="35047" marR="35047" marT="17524" marB="175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8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248525" cy="514350"/>
          </a:xfrm>
        </p:spPr>
        <p:txBody>
          <a:bodyPr/>
          <a:lstStyle/>
          <a:p>
            <a:r>
              <a:rPr kumimoji="1" lang="en-US" altLang="zh-CN" dirty="0" smtClean="0"/>
              <a:t>12 </a:t>
            </a:r>
            <a:r>
              <a:rPr kumimoji="1" lang="zh-CN" altLang="en-US" dirty="0" smtClean="0"/>
              <a:t>服务器端渲染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7"/>
            <a:ext cx="8229600" cy="366211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组件缓存</a:t>
            </a:r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err="1" smtClean="0"/>
              <a:t>Vue</a:t>
            </a:r>
            <a:r>
              <a:rPr lang="zh-CN" altLang="en-US" dirty="0"/>
              <a:t>的服务端渲染默认非常快，但是你可以通过缓存渲染好的组件进一步提高性能。这被认为是一种先进的功能，但是，如果缓存了错误的组件（或者正确的组件带有错误的内容）将导致应用渲染出错。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5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1.2</a:t>
            </a:r>
            <a:r>
              <a:rPr lang="zh-CN" altLang="en-US" dirty="0" smtClean="0"/>
              <a:t> 变化检测问题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受</a:t>
            </a:r>
            <a:r>
              <a:rPr lang="en-US" altLang="zh-CN" dirty="0" smtClean="0"/>
              <a:t>JS</a:t>
            </a:r>
            <a:r>
              <a:rPr lang="zh-CN" altLang="en-US" dirty="0" smtClean="0"/>
              <a:t>的限制，属性需要放在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对象上才能让它是相应的</a:t>
            </a:r>
            <a:endParaRPr lang="zh-CN" altLang="en-US" dirty="0"/>
          </a:p>
          <a:p>
            <a:pPr eaLnBrk="1" hangingPunct="1"/>
            <a:r>
              <a:rPr lang="zh-CN" altLang="en-US" dirty="0" smtClean="0"/>
              <a:t>动态设置响应属性，需要使用</a:t>
            </a:r>
            <a:r>
              <a:rPr lang="en-US" altLang="zh-CN" dirty="0" err="1" smtClean="0"/>
              <a:t>Vue.set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object,key,value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eaLnBrk="1" hangingPunct="1"/>
            <a:r>
              <a:rPr lang="en-US" altLang="zh-CN" dirty="0" err="1" smtClean="0"/>
              <a:t>Vm</a:t>
            </a:r>
            <a:r>
              <a:rPr lang="en-US" altLang="zh-CN" dirty="0" smtClean="0"/>
              <a:t>.$set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Vue.set</a:t>
            </a:r>
            <a:r>
              <a:rPr lang="zh-CN" altLang="en-US" dirty="0" smtClean="0"/>
              <a:t>的别名</a:t>
            </a:r>
          </a:p>
          <a:p>
            <a:pPr eaLnBrk="1" hangingPunct="1"/>
            <a:r>
              <a:rPr lang="zh-CN" altLang="en-US" dirty="0" smtClean="0"/>
              <a:t>如果想向已有对象添加一些属性，可以新建一个包含原有对象属性和新添加属性的对象</a:t>
            </a:r>
          </a:p>
        </p:txBody>
      </p:sp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lang="zh-CN" altLang="en-US" dirty="0" smtClean="0"/>
              <a:t> 异步更新队列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dirty="0" err="1" smtClean="0"/>
              <a:t>Vue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DOM</a:t>
            </a:r>
            <a:r>
              <a:rPr lang="zh-CN" altLang="en-US" dirty="0" smtClean="0"/>
              <a:t>更新是异步的</a:t>
            </a:r>
          </a:p>
          <a:p>
            <a:pPr eaLnBrk="1" hangingPunct="1"/>
            <a:r>
              <a:rPr lang="en-US" altLang="zh-CN" dirty="0" err="1" smtClean="0"/>
              <a:t>Vue.nextTick</a:t>
            </a:r>
            <a:r>
              <a:rPr lang="en-US" altLang="zh-CN" dirty="0" smtClean="0"/>
              <a:t>(callback)</a:t>
            </a:r>
            <a:endParaRPr lang="zh-CN" altLang="en-US" dirty="0" smtClean="0"/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2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6050" y="2187708"/>
            <a:ext cx="4301560" cy="466182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/>
              <a:t>2. </a:t>
            </a:r>
            <a:r>
              <a:rPr kumimoji="1" lang="zh-CN" altLang="en-US" sz="3600" dirty="0" smtClean="0"/>
              <a:t>过渡效果</a:t>
            </a:r>
            <a:endParaRPr kumimoji="1" lang="zh-CN" altLang="en-US" sz="3300" dirty="0"/>
          </a:p>
        </p:txBody>
      </p:sp>
      <p:grpSp>
        <p:nvGrpSpPr>
          <p:cNvPr id="20" name="组 19"/>
          <p:cNvGrpSpPr/>
          <p:nvPr/>
        </p:nvGrpSpPr>
        <p:grpSpPr>
          <a:xfrm>
            <a:off x="2339752" y="1779662"/>
            <a:ext cx="1282146" cy="1286438"/>
            <a:chOff x="1358350" y="2585002"/>
            <a:chExt cx="1709528" cy="171525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378226" y="2585002"/>
              <a:ext cx="0" cy="17030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358350" y="2604882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364974" y="4274820"/>
              <a:ext cx="1702904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3034750" y="2591187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3041672" y="4089045"/>
              <a:ext cx="6624" cy="21120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副标题 2"/>
          <p:cNvSpPr txBox="1">
            <a:spLocks/>
          </p:cNvSpPr>
          <p:nvPr/>
        </p:nvSpPr>
        <p:spPr>
          <a:xfrm>
            <a:off x="5092065" y="3229470"/>
            <a:ext cx="1985545" cy="3597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07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</a:t>
            </a:r>
            <a:r>
              <a:rPr lang="zh-CN" altLang="en-US" dirty="0" smtClean="0"/>
              <a:t> 主要过渡效果依赖的工具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CSS </a:t>
            </a:r>
            <a:r>
              <a:rPr lang="zh-CN" altLang="en-US" dirty="0"/>
              <a:t>过渡和动画中自动应用 </a:t>
            </a:r>
            <a:r>
              <a:rPr lang="en-US" altLang="zh-CN" dirty="0"/>
              <a:t>class</a:t>
            </a:r>
          </a:p>
          <a:p>
            <a:r>
              <a:rPr lang="zh-CN" altLang="en-US" dirty="0"/>
              <a:t>可以配合使用第三方 </a:t>
            </a:r>
            <a:r>
              <a:rPr lang="en-US" altLang="zh-CN" dirty="0"/>
              <a:t>CSS </a:t>
            </a:r>
            <a:r>
              <a:rPr lang="zh-CN" altLang="en-US" dirty="0"/>
              <a:t>动画库，如 </a:t>
            </a:r>
            <a:r>
              <a:rPr lang="en-US" altLang="zh-CN" dirty="0" err="1"/>
              <a:t>Animate.css</a:t>
            </a:r>
            <a:endParaRPr lang="en-US" altLang="zh-CN" dirty="0"/>
          </a:p>
          <a:p>
            <a:r>
              <a:rPr lang="zh-CN" altLang="en-US" dirty="0"/>
              <a:t>在过渡钩子函数中使用 </a:t>
            </a:r>
            <a:r>
              <a:rPr lang="en-US" altLang="zh-CN" dirty="0"/>
              <a:t>JavaScript </a:t>
            </a:r>
            <a:r>
              <a:rPr lang="zh-CN" altLang="en-US" dirty="0"/>
              <a:t>直接操作 </a:t>
            </a:r>
            <a:r>
              <a:rPr lang="en-US" altLang="zh-CN" dirty="0"/>
              <a:t>DOM</a:t>
            </a:r>
          </a:p>
          <a:p>
            <a:r>
              <a:rPr lang="zh-CN" altLang="en-US" dirty="0"/>
              <a:t>可以配合使用第三方 </a:t>
            </a:r>
            <a:r>
              <a:rPr lang="en-US" altLang="zh-CN" dirty="0"/>
              <a:t>JavaScript </a:t>
            </a:r>
            <a:r>
              <a:rPr lang="zh-CN" altLang="en-US" dirty="0"/>
              <a:t>动画库，如 </a:t>
            </a:r>
            <a:r>
              <a:rPr lang="en-US" altLang="zh-CN" dirty="0" err="1"/>
              <a:t>Velocity.js</a:t>
            </a:r>
            <a:endParaRPr lang="en-US" altLang="zh-CN" dirty="0"/>
          </a:p>
          <a:p>
            <a:pPr marL="0" indent="0" eaLnBrk="1" hangingPunct="1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lang="zh-CN" altLang="en-US" dirty="0" smtClean="0"/>
              <a:t> 单元素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组件的过渡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A2CA0-7482-E041-A3A2-16017A68AF1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539552" y="70983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过渡的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类名</a:t>
            </a:r>
          </a:p>
          <a:p>
            <a:r>
              <a:rPr lang="en-US" altLang="zh-CN" dirty="0" smtClean="0"/>
              <a:t>CSS</a:t>
            </a:r>
            <a:r>
              <a:rPr lang="zh-CN" altLang="en-US" dirty="0" smtClean="0"/>
              <a:t>过渡</a:t>
            </a:r>
          </a:p>
          <a:p>
            <a:r>
              <a:rPr lang="en-US" altLang="zh-CN" dirty="0" smtClean="0"/>
              <a:t>CSS</a:t>
            </a:r>
            <a:r>
              <a:rPr lang="zh-CN" altLang="en-US" dirty="0" smtClean="0"/>
              <a:t>动画</a:t>
            </a:r>
          </a:p>
          <a:p>
            <a:r>
              <a:rPr lang="zh-CN" altLang="en-US" dirty="0" smtClean="0"/>
              <a:t>自定义过渡类名</a:t>
            </a:r>
          </a:p>
          <a:p>
            <a:r>
              <a:rPr lang="zh-CN" altLang="en-US" dirty="0" smtClean="0"/>
              <a:t>同时使用</a:t>
            </a:r>
            <a:r>
              <a:rPr lang="en-US" altLang="zh-CN" dirty="0" smtClean="0"/>
              <a:t>Transitions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Animations</a:t>
            </a:r>
            <a:endParaRPr lang="zh-CN" altLang="en-US" dirty="0" smtClean="0"/>
          </a:p>
          <a:p>
            <a:r>
              <a:rPr lang="en-US" altLang="zh-CN" dirty="0" smtClean="0"/>
              <a:t>JavaScript</a:t>
            </a:r>
            <a:r>
              <a:rPr lang="zh-CN" altLang="en-US" dirty="0" smtClean="0"/>
              <a:t>钩子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34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vio_H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nvivo_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F2F2F2"/>
            </a:gs>
            <a:gs pos="100000">
              <a:srgbClr val="BFBFBF"/>
            </a:gs>
          </a:gsLst>
          <a:lin ang="19800000"/>
        </a:gradFill>
        <a:ln>
          <a:noFill/>
        </a:ln>
        <a:effectLst>
          <a:outerShdw blurRad="25400" dist="38100" dir="5400000" algn="tr" rotWithShape="0">
            <a:srgbClr val="0D0D0D">
              <a:alpha val="25000"/>
            </a:srgbClr>
          </a:outerShdw>
        </a:effectLst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0" tIns="0" rIns="0" bIns="0" anchor="ctr"/>
      <a:lstStyle>
        <a:defPPr marL="182880" fontAlgn="auto">
          <a:spcBef>
            <a:spcPts val="0"/>
          </a:spcBef>
          <a:spcAft>
            <a:spcPts val="1500"/>
          </a:spcAft>
          <a:defRPr sz="1400" dirty="0">
            <a:solidFill>
              <a:srgbClr val="595B5A"/>
            </a:solidFill>
            <a:latin typeface="+mn-lt"/>
            <a:ea typeface="+mn-ea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办公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DCB26F7983C14C8229D6F6656449F6" ma:contentTypeVersion="0" ma:contentTypeDescription="Create a new document." ma:contentTypeScope="" ma:versionID="14f30280f902d692701391e3e90633ad">
  <xsd:schema xmlns:xsd="http://www.w3.org/2001/XMLSchema" xmlns:xs="http://www.w3.org/2001/XMLSchema" xmlns:p="http://schemas.microsoft.com/office/2006/metadata/properties" xmlns:ns2="6c3ab894-f6e8-4829-8531-ca63601d562f" targetNamespace="http://schemas.microsoft.com/office/2006/metadata/properties" ma:root="true" ma:fieldsID="3c35477466e196e05a607fe80b10c121" ns2:_="">
    <xsd:import namespace="6c3ab894-f6e8-4829-8531-ca63601d562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ab894-f6e8-4829-8531-ca63601d562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c3ab894-f6e8-4829-8531-ca63601d562f">6PV6SNUUEHH3-258-16</_dlc_DocId>
    <_dlc_DocIdUrl xmlns="6c3ab894-f6e8-4829-8531-ca63601d562f">
      <Url>https://portal.envivio.com/marketsegments/Presentations/_layouts/DocIdRedir.aspx?ID=6PV6SNUUEHH3-258-16</Url>
      <Description>6PV6SNUUEHH3-258-16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E5685-3267-42DA-B8AB-0340C0D0F9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3ab894-f6e8-4829-8531-ca63601d56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D3B6D5-5E30-47DF-9E93-E62E8ACAC833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c3ab894-f6e8-4829-8531-ca63601d56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366F48-4D7A-4603-997F-7FC9949920C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863AC9C-8A95-4C47-BC87-D599F10A73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Envivio corporate 2012</Template>
  <TotalTime>19138</TotalTime>
  <Words>1320</Words>
  <Application>Microsoft Macintosh PowerPoint</Application>
  <PresentationFormat>全屏显示(16:9)</PresentationFormat>
  <Paragraphs>326</Paragraphs>
  <Slides>42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Calibri</vt:lpstr>
      <vt:lpstr>Lucida Grande</vt:lpstr>
      <vt:lpstr>ＭＳ Ｐゴシック</vt:lpstr>
      <vt:lpstr>Wingdings</vt:lpstr>
      <vt:lpstr>冬青黑体简体中文 W3</vt:lpstr>
      <vt:lpstr>宋体</vt:lpstr>
      <vt:lpstr>微软雅黑</vt:lpstr>
      <vt:lpstr>Arial</vt:lpstr>
      <vt:lpstr>envivio_HD</vt:lpstr>
      <vt:lpstr>Vue高级特性</vt:lpstr>
      <vt:lpstr>目录</vt:lpstr>
      <vt:lpstr>1. 深入响应式原理</vt:lpstr>
      <vt:lpstr>1.1 如何追踪变化</vt:lpstr>
      <vt:lpstr>1.2 变化检测问题</vt:lpstr>
      <vt:lpstr>1.3 异步更新队列</vt:lpstr>
      <vt:lpstr>2. 过渡效果</vt:lpstr>
      <vt:lpstr>2.1 主要过渡效果依赖的工具</vt:lpstr>
      <vt:lpstr>2.2 单元素/组件的过渡</vt:lpstr>
      <vt:lpstr>2.3 初始渲染的过渡</vt:lpstr>
      <vt:lpstr>2.4 多个元素的过渡</vt:lpstr>
      <vt:lpstr>2.5 多个组件的过渡</vt:lpstr>
      <vt:lpstr>2.6 列表过渡</vt:lpstr>
      <vt:lpstr>2.7 可复用的过渡</vt:lpstr>
      <vt:lpstr>2.8 动态过渡</vt:lpstr>
      <vt:lpstr>3. 过渡状态</vt:lpstr>
      <vt:lpstr>3.1 过渡状态</vt:lpstr>
      <vt:lpstr>3.1 过渡状态</vt:lpstr>
      <vt:lpstr>3.1 过渡状态</vt:lpstr>
      <vt:lpstr>4. render函数</vt:lpstr>
      <vt:lpstr>4.1 render</vt:lpstr>
      <vt:lpstr>5. 自定义指令</vt:lpstr>
      <vt:lpstr>5.1 自定义指令</vt:lpstr>
      <vt:lpstr>5.1 自定义指令</vt:lpstr>
      <vt:lpstr>5.1 自定义指令</vt:lpstr>
      <vt:lpstr>5.1 自定义指令</vt:lpstr>
      <vt:lpstr>6. 混合</vt:lpstr>
      <vt:lpstr>6.1 混合</vt:lpstr>
      <vt:lpstr>7. 插件</vt:lpstr>
      <vt:lpstr>7.1 插件</vt:lpstr>
      <vt:lpstr>8. 单文件组件</vt:lpstr>
      <vt:lpstr>8.1 单文件组件</vt:lpstr>
      <vt:lpstr>9. 生产环境部署</vt:lpstr>
      <vt:lpstr>9.1 生产环境部署</vt:lpstr>
      <vt:lpstr>10. 路由</vt:lpstr>
      <vt:lpstr>10.1 路由</vt:lpstr>
      <vt:lpstr>11. 状态管理</vt:lpstr>
      <vt:lpstr>11.1 状态管理</vt:lpstr>
      <vt:lpstr>12. 服务器端渲染</vt:lpstr>
      <vt:lpstr>12 服务器端渲染</vt:lpstr>
      <vt:lpstr>12 服务器端渲染</vt:lpstr>
      <vt:lpstr>12 服务器端渲染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4Caster G4 Customer Deck</dc:title>
  <dc:creator>cberson</dc:creator>
  <cp:lastModifiedBy>Microsoft Office 用户</cp:lastModifiedBy>
  <cp:revision>670</cp:revision>
  <dcterms:created xsi:type="dcterms:W3CDTF">2012-06-09T02:18:37Z</dcterms:created>
  <dcterms:modified xsi:type="dcterms:W3CDTF">2016-12-22T08:38:22Z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0x0101005FDCB26F7983C14C8229D6F6656449F6</vt:lpwstr>
  </property>
  <property fmtid="{D5CDD505-2E9C-101B-9397-08002B2CF9AE}" pid="3" name="_dlc_DocIdItemGuid">
    <vt:lpwstr>bcbcc4b4-3292-4cb9-8673-0f82d480d5a6</vt:lpwstr>
  </property>
  <property fmtid="{D5CDD505-2E9C-101B-9397-08002B2CF9AE}" pid="4" name="Order">
    <vt:r8>700</vt:r8>
  </property>
</Properties>
</file>